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81" r:id="rId5"/>
    <p:sldId id="282" r:id="rId6"/>
    <p:sldId id="283" r:id="rId7"/>
    <p:sldId id="275" r:id="rId8"/>
    <p:sldId id="287" r:id="rId9"/>
    <p:sldId id="288" r:id="rId10"/>
    <p:sldId id="289" r:id="rId11"/>
    <p:sldId id="259" r:id="rId12"/>
    <p:sldId id="260" r:id="rId13"/>
    <p:sldId id="286" r:id="rId14"/>
    <p:sldId id="261" r:id="rId15"/>
    <p:sldId id="284" r:id="rId16"/>
    <p:sldId id="262" r:id="rId17"/>
    <p:sldId id="279" r:id="rId18"/>
    <p:sldId id="285" r:id="rId19"/>
    <p:sldId id="280" r:id="rId20"/>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taya Phanuphak" initials="NP" lastIdx="12" clrIdx="0">
    <p:extLst>
      <p:ext uri="{19B8F6BF-5375-455C-9EA6-DF929625EA0E}">
        <p15:presenceInfo xmlns:p15="http://schemas.microsoft.com/office/powerpoint/2012/main" userId="Nittaya Phanuphak" providerId="None"/>
      </p:ext>
    </p:extLst>
  </p:cmAuthor>
  <p:cmAuthor id="2" name="Nuttawut Teachatanawat" initials="NT" lastIdx="5" clrIdx="1">
    <p:extLst>
      <p:ext uri="{19B8F6BF-5375-455C-9EA6-DF929625EA0E}">
        <p15:presenceInfo xmlns:p15="http://schemas.microsoft.com/office/powerpoint/2012/main" userId="S-1-5-21-230861957-262781514-787584007-1182" providerId="AD"/>
      </p:ext>
    </p:extLst>
  </p:cmAuthor>
  <p:cmAuthor id="3" name="Reshmie Ramautarsing" initials="RR" lastIdx="1" clrIdx="2">
    <p:extLst>
      <p:ext uri="{19B8F6BF-5375-455C-9EA6-DF929625EA0E}">
        <p15:presenceInfo xmlns:p15="http://schemas.microsoft.com/office/powerpoint/2012/main" userId="Reshmie Ramautarsing" providerId="None"/>
      </p:ext>
    </p:extLst>
  </p:cmAuthor>
  <p:cmAuthor id="4" name="Kung" initials="KT" lastIdx="1" clrIdx="3">
    <p:extLst>
      <p:ext uri="{19B8F6BF-5375-455C-9EA6-DF929625EA0E}">
        <p15:presenceInfo xmlns:p15="http://schemas.microsoft.com/office/powerpoint/2012/main" userId="K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2024"/>
    <a:srgbClr val="A6D4D9"/>
    <a:srgbClr val="0690CF"/>
    <a:srgbClr val="919191"/>
    <a:srgbClr val="00A4AE"/>
    <a:srgbClr val="00B3BE"/>
    <a:srgbClr val="EA9423"/>
    <a:srgbClr val="EEBA2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0" autoAdjust="0"/>
    <p:restoredTop sz="91209" autoAdjust="0"/>
  </p:normalViewPr>
  <p:slideViewPr>
    <p:cSldViewPr snapToGrid="0">
      <p:cViewPr varScale="1">
        <p:scale>
          <a:sx n="78" d="100"/>
          <a:sy n="78" d="100"/>
        </p:scale>
        <p:origin x="162" y="78"/>
      </p:cViewPr>
      <p:guideLst>
        <p:guide orient="horz" pos="2160"/>
        <p:guide pos="3840"/>
      </p:guideLst>
    </p:cSldViewPr>
  </p:slideViewPr>
  <p:notesTextViewPr>
    <p:cViewPr>
      <p:scale>
        <a:sx n="1" d="1"/>
        <a:sy n="1" d="1"/>
      </p:scale>
      <p:origin x="0" y="0"/>
    </p:cViewPr>
  </p:notesTextViewPr>
  <p:sorterViewPr>
    <p:cViewPr>
      <p:scale>
        <a:sx n="39" d="50"/>
        <a:sy n="39" d="50"/>
      </p:scale>
      <p:origin x="0" y="-12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deg"/>
          <inkml:channelProperty channel="T" name="resolution" value="1" units="1/dev"/>
        </inkml:channelProperties>
      </inkml:inkSource>
      <inkml:timestamp xml:id="ts0" timeString="2017-09-07T08:58:10.266"/>
    </inkml:context>
    <inkml:brush xml:id="br0">
      <inkml:brushProperty name="width" value="0.05292" units="cm"/>
      <inkml:brushProperty name="height" value="0.05292" units="cm"/>
      <inkml:brushProperty name="color" value="#FF0000"/>
    </inkml:brush>
  </inkml:definitions>
  <inkml:trace contextRef="#ctx0" brushRef="#br0">24773 17508 657 0,'0'0'58'16,"0"0"-58"-16,0 0-1 15,0 0 1-15,0 0-130 16,0 0-454-16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9DA4906A-92F9-4700-BFCD-6172820E18D8}" type="datetimeFigureOut">
              <a:rPr lang="en-US" smtClean="0"/>
              <a:t>7/25/2018</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BDA23BA-C1C5-4E50-B9C7-EEEB982C8684}" type="slidenum">
              <a:rPr lang="en-US" smtClean="0"/>
              <a:t>‹#›</a:t>
            </a:fld>
            <a:endParaRPr lang="en-US"/>
          </a:p>
        </p:txBody>
      </p:sp>
    </p:spTree>
    <p:extLst>
      <p:ext uri="{BB962C8B-B14F-4D97-AF65-F5344CB8AC3E}">
        <p14:creationId xmlns:p14="http://schemas.microsoft.com/office/powerpoint/2010/main" val="301625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798BE-BB0B-4CE9-B0E3-C3625BCFE9A8}" type="slidenum">
              <a:rPr lang="en-US" smtClean="0"/>
              <a:t>4</a:t>
            </a:fld>
            <a:endParaRPr lang="en-US"/>
          </a:p>
        </p:txBody>
      </p:sp>
    </p:spTree>
    <p:extLst>
      <p:ext uri="{BB962C8B-B14F-4D97-AF65-F5344CB8AC3E}">
        <p14:creationId xmlns:p14="http://schemas.microsoft.com/office/powerpoint/2010/main" val="126323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18</a:t>
            </a:fld>
            <a:endParaRPr lang="en-US"/>
          </a:p>
        </p:txBody>
      </p:sp>
    </p:spTree>
    <p:extLst>
      <p:ext uri="{BB962C8B-B14F-4D97-AF65-F5344CB8AC3E}">
        <p14:creationId xmlns:p14="http://schemas.microsoft.com/office/powerpoint/2010/main" val="113922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798BE-BB0B-4CE9-B0E3-C3625BCFE9A8}" type="slidenum">
              <a:rPr lang="en-US" smtClean="0"/>
              <a:t>5</a:t>
            </a:fld>
            <a:endParaRPr lang="en-US"/>
          </a:p>
        </p:txBody>
      </p:sp>
    </p:spTree>
    <p:extLst>
      <p:ext uri="{BB962C8B-B14F-4D97-AF65-F5344CB8AC3E}">
        <p14:creationId xmlns:p14="http://schemas.microsoft.com/office/powerpoint/2010/main" val="388824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7</a:t>
            </a:fld>
            <a:endParaRPr lang="en-US"/>
          </a:p>
        </p:txBody>
      </p:sp>
    </p:spTree>
    <p:extLst>
      <p:ext uri="{BB962C8B-B14F-4D97-AF65-F5344CB8AC3E}">
        <p14:creationId xmlns:p14="http://schemas.microsoft.com/office/powerpoint/2010/main" val="375141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8</a:t>
            </a:fld>
            <a:endParaRPr lang="en-US"/>
          </a:p>
        </p:txBody>
      </p:sp>
    </p:spTree>
    <p:extLst>
      <p:ext uri="{BB962C8B-B14F-4D97-AF65-F5344CB8AC3E}">
        <p14:creationId xmlns:p14="http://schemas.microsoft.com/office/powerpoint/2010/main" val="261614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10</a:t>
            </a:fld>
            <a:endParaRPr lang="en-US"/>
          </a:p>
        </p:txBody>
      </p:sp>
    </p:spTree>
    <p:extLst>
      <p:ext uri="{BB962C8B-B14F-4D97-AF65-F5344CB8AC3E}">
        <p14:creationId xmlns:p14="http://schemas.microsoft.com/office/powerpoint/2010/main" val="114382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11</a:t>
            </a:fld>
            <a:endParaRPr lang="en-US"/>
          </a:p>
        </p:txBody>
      </p:sp>
    </p:spTree>
    <p:extLst>
      <p:ext uri="{BB962C8B-B14F-4D97-AF65-F5344CB8AC3E}">
        <p14:creationId xmlns:p14="http://schemas.microsoft.com/office/powerpoint/2010/main" val="163981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far Tangerine received 4,500 visits from almost 1,600 transgender clients. Of those, 1,374 were transgender women. 91 per cent received HIV testing and 60% paid for syphilis testing. Tangerine successfully provided HIV testing to one third of trans woman populations at high risk in Bangkok. </a:t>
            </a:r>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13</a:t>
            </a:fld>
            <a:endParaRPr lang="en-US"/>
          </a:p>
        </p:txBody>
      </p:sp>
    </p:spTree>
    <p:extLst>
      <p:ext uri="{BB962C8B-B14F-4D97-AF65-F5344CB8AC3E}">
        <p14:creationId xmlns:p14="http://schemas.microsoft.com/office/powerpoint/2010/main" val="25717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14</a:t>
            </a:fld>
            <a:endParaRPr lang="en-US"/>
          </a:p>
        </p:txBody>
      </p:sp>
    </p:spTree>
    <p:extLst>
      <p:ext uri="{BB962C8B-B14F-4D97-AF65-F5344CB8AC3E}">
        <p14:creationId xmlns:p14="http://schemas.microsoft.com/office/powerpoint/2010/main" val="259823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798BE-BB0B-4CE9-B0E3-C3625BCFE9A8}" type="slidenum">
              <a:rPr lang="en-US" smtClean="0"/>
              <a:t>15</a:t>
            </a:fld>
            <a:endParaRPr lang="en-US"/>
          </a:p>
        </p:txBody>
      </p:sp>
    </p:spTree>
    <p:extLst>
      <p:ext uri="{BB962C8B-B14F-4D97-AF65-F5344CB8AC3E}">
        <p14:creationId xmlns:p14="http://schemas.microsoft.com/office/powerpoint/2010/main" val="33006755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6844" y="2344479"/>
            <a:ext cx="8201958" cy="1165484"/>
          </a:xfrm>
        </p:spPr>
        <p:txBody>
          <a:bodyPr anchor="b">
            <a:normAutofit/>
          </a:bodyPr>
          <a:lstStyle>
            <a:lvl1pPr algn="l">
              <a:defRPr sz="4800">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3656844" y="3602038"/>
            <a:ext cx="7011156" cy="1655762"/>
          </a:xfrm>
        </p:spPr>
        <p:txBody>
          <a:bodyPr/>
          <a:lstStyle>
            <a:lvl1pPr marL="0" indent="0" algn="l">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6F8138A6-ABB2-4A8D-8DD4-E4A3FBA31570}"/>
              </a:ext>
            </a:extLst>
          </p:cNvPr>
          <p:cNvSpPr/>
          <p:nvPr userDrawn="1"/>
        </p:nvSpPr>
        <p:spPr>
          <a:xfrm>
            <a:off x="1" y="265814"/>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73C5698-6B34-4EE1-8FA9-376C40C945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132" y="436109"/>
            <a:ext cx="1864794" cy="568179"/>
          </a:xfrm>
          <a:prstGeom prst="rect">
            <a:avLst/>
          </a:prstGeom>
        </p:spPr>
      </p:pic>
      <p:pic>
        <p:nvPicPr>
          <p:cNvPr id="10" name="Picture 9">
            <a:extLst>
              <a:ext uri="{FF2B5EF4-FFF2-40B4-BE49-F238E27FC236}">
                <a16:creationId xmlns:a16="http://schemas.microsoft.com/office/drawing/2014/main" id="{A3E3270E-4843-41B7-9CBF-BB68C72706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48910" y="436109"/>
            <a:ext cx="899205" cy="568179"/>
          </a:xfrm>
          <a:prstGeom prst="rect">
            <a:avLst/>
          </a:prstGeom>
        </p:spPr>
      </p:pic>
      <p:pic>
        <p:nvPicPr>
          <p:cNvPr id="12" name="Picture 11">
            <a:extLst>
              <a:ext uri="{FF2B5EF4-FFF2-40B4-BE49-F238E27FC236}">
                <a16:creationId xmlns:a16="http://schemas.microsoft.com/office/drawing/2014/main" id="{59799328-40B9-436F-A4CE-B8A92150D58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97961" y="514884"/>
            <a:ext cx="921236" cy="410628"/>
          </a:xfrm>
          <a:prstGeom prst="rect">
            <a:avLst/>
          </a:prstGeom>
        </p:spPr>
      </p:pic>
      <p:pic>
        <p:nvPicPr>
          <p:cNvPr id="13" name="Picture 12">
            <a:extLst>
              <a:ext uri="{FF2B5EF4-FFF2-40B4-BE49-F238E27FC236}">
                <a16:creationId xmlns:a16="http://schemas.microsoft.com/office/drawing/2014/main" id="{A694D570-6C38-486B-89AA-9CA2FE4E8A3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92204" y="404205"/>
            <a:ext cx="1502261" cy="631986"/>
          </a:xfrm>
          <a:prstGeom prst="rect">
            <a:avLst/>
          </a:prstGeom>
        </p:spPr>
      </p:pic>
      <p:pic>
        <p:nvPicPr>
          <p:cNvPr id="14" name="Picture 13">
            <a:extLst>
              <a:ext uri="{FF2B5EF4-FFF2-40B4-BE49-F238E27FC236}">
                <a16:creationId xmlns:a16="http://schemas.microsoft.com/office/drawing/2014/main" id="{68C120A0-00D5-4E77-9753-474065F9AAC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973740" y="6316147"/>
            <a:ext cx="1079112" cy="402988"/>
          </a:xfrm>
          <a:prstGeom prst="rect">
            <a:avLst/>
          </a:prstGeom>
        </p:spPr>
      </p:pic>
      <p:sp>
        <p:nvSpPr>
          <p:cNvPr id="16" name="TextBox 15">
            <a:extLst>
              <a:ext uri="{FF2B5EF4-FFF2-40B4-BE49-F238E27FC236}">
                <a16:creationId xmlns:a16="http://schemas.microsoft.com/office/drawing/2014/main" id="{9B8832FE-3B41-433B-A8E5-E7652C978E25}"/>
              </a:ext>
            </a:extLst>
          </p:cNvPr>
          <p:cNvSpPr txBox="1"/>
          <p:nvPr userDrawn="1"/>
        </p:nvSpPr>
        <p:spPr>
          <a:xfrm>
            <a:off x="3115916" y="6405593"/>
            <a:ext cx="4809330" cy="253916"/>
          </a:xfrm>
          <a:prstGeom prst="rect">
            <a:avLst/>
          </a:prstGeom>
          <a:noFill/>
        </p:spPr>
        <p:txBody>
          <a:bodyPr wrap="none" rtlCol="0">
            <a:spAutoFit/>
          </a:bodyPr>
          <a:lstStyle/>
          <a:p>
            <a:r>
              <a:rPr lang="en-US" sz="1050" dirty="0">
                <a:solidFill>
                  <a:srgbClr val="FF0000"/>
                </a:solidFill>
              </a:rPr>
              <a:t>Presented at the 22</a:t>
            </a:r>
            <a:r>
              <a:rPr lang="en-US" sz="1050" baseline="30000" dirty="0">
                <a:solidFill>
                  <a:srgbClr val="FF0000"/>
                </a:solidFill>
              </a:rPr>
              <a:t>nd</a:t>
            </a:r>
            <a:r>
              <a:rPr lang="en-US" sz="1050" dirty="0">
                <a:solidFill>
                  <a:srgbClr val="FF0000"/>
                </a:solidFill>
              </a:rPr>
              <a:t> International AIDS Conference – Amsterdam, the Netherlands</a:t>
            </a:r>
          </a:p>
        </p:txBody>
      </p:sp>
      <p:pic>
        <p:nvPicPr>
          <p:cNvPr id="15" name="Picture 14">
            <a:extLst>
              <a:ext uri="{FF2B5EF4-FFF2-40B4-BE49-F238E27FC236}">
                <a16:creationId xmlns:a16="http://schemas.microsoft.com/office/drawing/2014/main" id="{EDBD212A-986A-4D4C-AE91-3742E954460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83438" y="345617"/>
            <a:ext cx="825549" cy="749163"/>
          </a:xfrm>
          <a:prstGeom prst="rect">
            <a:avLst/>
          </a:prstGeom>
        </p:spPr>
      </p:pic>
    </p:spTree>
    <p:extLst>
      <p:ext uri="{BB962C8B-B14F-4D97-AF65-F5344CB8AC3E}">
        <p14:creationId xmlns:p14="http://schemas.microsoft.com/office/powerpoint/2010/main" val="343822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91574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10656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ADF3F1-1470-4107-9983-5AA51B8330AF}"/>
              </a:ext>
            </a:extLst>
          </p:cNvPr>
          <p:cNvSpPr/>
          <p:nvPr userDrawn="1"/>
        </p:nvSpPr>
        <p:spPr>
          <a:xfrm>
            <a:off x="-47413" y="0"/>
            <a:ext cx="12239412" cy="1280153"/>
          </a:xfrm>
          <a:prstGeom prst="rect">
            <a:avLst/>
          </a:prstGeom>
          <a:gradFill flip="none" rotWithShape="1">
            <a:gsLst>
              <a:gs pos="59000">
                <a:srgbClr val="39A6D2"/>
              </a:gs>
              <a:gs pos="22000">
                <a:srgbClr val="6EBCD6"/>
              </a:gs>
              <a:gs pos="0">
                <a:srgbClr val="A6D4D9"/>
              </a:gs>
              <a:gs pos="100000">
                <a:srgbClr val="0690C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915028"/>
          </a:xfrm>
        </p:spPr>
        <p:txBody>
          <a:bodyPr/>
          <a:lstStyle>
            <a:lvl1pPr>
              <a:defRPr>
                <a:solidFill>
                  <a:schemeClr val="bg1"/>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ED2024"/>
              </a:buClr>
              <a:defRPr/>
            </a:lvl1pPr>
            <a:lvl2pPr marL="685800" indent="-228600">
              <a:buFont typeface="Wingdings" panose="05000000000000000000" pitchFamily="2" charset="2"/>
              <a:buChar char="§"/>
              <a:defRPr/>
            </a:lvl2pPr>
            <a:lvl3pPr marL="1143000" indent="-228600">
              <a:buFont typeface="Calibri" panose="020F050202020403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pic>
        <p:nvPicPr>
          <p:cNvPr id="10" name="Picture 9">
            <a:extLst>
              <a:ext uri="{FF2B5EF4-FFF2-40B4-BE49-F238E27FC236}">
                <a16:creationId xmlns:a16="http://schemas.microsoft.com/office/drawing/2014/main" id="{5F6496DD-2F5E-462E-8BCC-A0E8B3B76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4244" y="6362309"/>
            <a:ext cx="1079112" cy="402988"/>
          </a:xfrm>
          <a:prstGeom prst="rect">
            <a:avLst/>
          </a:prstGeom>
        </p:spPr>
      </p:pic>
      <p:pic>
        <p:nvPicPr>
          <p:cNvPr id="12" name="Picture 11">
            <a:extLst>
              <a:ext uri="{FF2B5EF4-FFF2-40B4-BE49-F238E27FC236}">
                <a16:creationId xmlns:a16="http://schemas.microsoft.com/office/drawing/2014/main" id="{F81B8111-7423-42C6-9B40-E9E53A538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6052" y="3634260"/>
            <a:ext cx="3975946" cy="3223740"/>
          </a:xfrm>
          <a:prstGeom prst="rect">
            <a:avLst/>
          </a:prstGeom>
        </p:spPr>
      </p:pic>
      <p:sp>
        <p:nvSpPr>
          <p:cNvPr id="11" name="Rectangle 10">
            <a:extLst>
              <a:ext uri="{FF2B5EF4-FFF2-40B4-BE49-F238E27FC236}">
                <a16:creationId xmlns:a16="http://schemas.microsoft.com/office/drawing/2014/main" id="{C6093E14-9F6D-4FDE-9934-50B52F29E6ED}"/>
              </a:ext>
            </a:extLst>
          </p:cNvPr>
          <p:cNvSpPr/>
          <p:nvPr userDrawn="1"/>
        </p:nvSpPr>
        <p:spPr>
          <a:xfrm>
            <a:off x="7528890" y="6554857"/>
            <a:ext cx="3139109" cy="54665"/>
          </a:xfrm>
          <a:prstGeom prst="rect">
            <a:avLst/>
          </a:prstGeom>
          <a:solidFill>
            <a:srgbClr val="ED2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07FA0A-8388-4AA3-8744-4CDE2FEFDC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1412" y="6160109"/>
            <a:ext cx="1842429" cy="561365"/>
          </a:xfrm>
          <a:prstGeom prst="rect">
            <a:avLst/>
          </a:prstGeom>
        </p:spPr>
      </p:pic>
      <p:pic>
        <p:nvPicPr>
          <p:cNvPr id="14" name="Picture 13">
            <a:extLst>
              <a:ext uri="{FF2B5EF4-FFF2-40B4-BE49-F238E27FC236}">
                <a16:creationId xmlns:a16="http://schemas.microsoft.com/office/drawing/2014/main" id="{8BAA17F6-A71C-4AA6-8296-6429FB9508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31591" y="6158885"/>
            <a:ext cx="870018" cy="549737"/>
          </a:xfrm>
          <a:prstGeom prst="rect">
            <a:avLst/>
          </a:prstGeom>
        </p:spPr>
      </p:pic>
      <p:pic>
        <p:nvPicPr>
          <p:cNvPr id="16" name="Picture 15">
            <a:extLst>
              <a:ext uri="{FF2B5EF4-FFF2-40B4-BE49-F238E27FC236}">
                <a16:creationId xmlns:a16="http://schemas.microsoft.com/office/drawing/2014/main" id="{6060223B-392B-453E-9E8C-41653F3D214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460404" y="6160109"/>
            <a:ext cx="669781" cy="607809"/>
          </a:xfrm>
          <a:prstGeom prst="rect">
            <a:avLst/>
          </a:prstGeom>
        </p:spPr>
      </p:pic>
      <p:pic>
        <p:nvPicPr>
          <p:cNvPr id="17" name="Picture 16">
            <a:extLst>
              <a:ext uri="{FF2B5EF4-FFF2-40B4-BE49-F238E27FC236}">
                <a16:creationId xmlns:a16="http://schemas.microsoft.com/office/drawing/2014/main" id="{39B696E2-8AC6-4421-8224-1FB1B10949F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79145" y="6311348"/>
            <a:ext cx="840244" cy="374527"/>
          </a:xfrm>
          <a:prstGeom prst="rect">
            <a:avLst/>
          </a:prstGeom>
        </p:spPr>
      </p:pic>
      <p:pic>
        <p:nvPicPr>
          <p:cNvPr id="18" name="Picture 17">
            <a:extLst>
              <a:ext uri="{FF2B5EF4-FFF2-40B4-BE49-F238E27FC236}">
                <a16:creationId xmlns:a16="http://schemas.microsoft.com/office/drawing/2014/main" id="{BDD9A42D-5DD7-401B-A20E-6416ECA51C4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621" y="6179630"/>
            <a:ext cx="1489189" cy="626487"/>
          </a:xfrm>
          <a:prstGeom prst="rect">
            <a:avLst/>
          </a:prstGeom>
        </p:spPr>
      </p:pic>
    </p:spTree>
    <p:extLst>
      <p:ext uri="{BB962C8B-B14F-4D97-AF65-F5344CB8AC3E}">
        <p14:creationId xmlns:p14="http://schemas.microsoft.com/office/powerpoint/2010/main" val="408014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61796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10884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722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0211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41338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22204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10594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15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4243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D202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919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8001021-C1DC-482A-8D3D-74896A64A63E}"/>
                  </a:ext>
                </a:extLst>
              </p14:cNvPr>
              <p14:cNvContentPartPr/>
              <p14:nvPr/>
            </p14:nvContentPartPr>
            <p14:xfrm>
              <a:off x="10442280" y="6302880"/>
              <a:ext cx="360" cy="360"/>
            </p14:xfrm>
          </p:contentPart>
        </mc:Choice>
        <mc:Fallback xmlns="">
          <p:pic>
            <p:nvPicPr>
              <p:cNvPr id="3" name="Ink 2">
                <a:extLst>
                  <a:ext uri="{FF2B5EF4-FFF2-40B4-BE49-F238E27FC236}">
                    <a16:creationId xmlns:a16="http://schemas.microsoft.com/office/drawing/2014/main" id="{88001021-C1DC-482A-8D3D-74896A64A63E}"/>
                  </a:ext>
                </a:extLst>
              </p:cNvPr>
              <p:cNvPicPr/>
              <p:nvPr/>
            </p:nvPicPr>
            <p:blipFill>
              <a:blip r:embed="rId3"/>
              <a:stretch>
                <a:fillRect/>
              </a:stretch>
            </p:blipFill>
            <p:spPr>
              <a:xfrm>
                <a:off x="10432920" y="6293520"/>
                <a:ext cx="19080" cy="19080"/>
              </a:xfrm>
              <a:prstGeom prst="rect">
                <a:avLst/>
              </a:prstGeom>
            </p:spPr>
          </p:pic>
        </mc:Fallback>
      </mc:AlternateContent>
      <p:sp>
        <p:nvSpPr>
          <p:cNvPr id="4" name="Subtitle 3">
            <a:extLst>
              <a:ext uri="{FF2B5EF4-FFF2-40B4-BE49-F238E27FC236}">
                <a16:creationId xmlns:a16="http://schemas.microsoft.com/office/drawing/2014/main" id="{69EEB8CE-7C0C-47AA-B88C-94550753B17E}"/>
              </a:ext>
            </a:extLst>
          </p:cNvPr>
          <p:cNvSpPr>
            <a:spLocks noGrp="1"/>
          </p:cNvSpPr>
          <p:nvPr>
            <p:ph type="subTitle" idx="1"/>
          </p:nvPr>
        </p:nvSpPr>
        <p:spPr>
          <a:xfrm>
            <a:off x="3735898" y="3655732"/>
            <a:ext cx="7977310" cy="1726776"/>
          </a:xfrm>
        </p:spPr>
        <p:txBody>
          <a:bodyPr>
            <a:noAutofit/>
          </a:bodyPr>
          <a:lstStyle/>
          <a:p>
            <a:pPr>
              <a:lnSpc>
                <a:spcPct val="100000"/>
              </a:lnSpc>
              <a:spcBef>
                <a:spcPts val="0"/>
              </a:spcBef>
            </a:pPr>
            <a:r>
              <a:rPr lang="en-US" sz="1800" b="1" u="sng" dirty="0">
                <a:solidFill>
                  <a:schemeClr val="bg1"/>
                </a:solidFill>
              </a:rPr>
              <a:t>Rena Janamnuaysook</a:t>
            </a:r>
            <a:r>
              <a:rPr lang="en-US" sz="1800" dirty="0">
                <a:solidFill>
                  <a:schemeClr val="bg1"/>
                </a:solidFill>
              </a:rPr>
              <a:t>, Kritima Samitpol, Pintusorn Ketwongsa,                          Artsanee Chancham, Jiratchaya Kongkapan, Pravit Mingkwanrungruang,           Ratchadaporn Meksena, Panus Rattakitvijunnanakorn, Nuttawut Teachatanawat,</a:t>
            </a:r>
          </a:p>
          <a:p>
            <a:pPr>
              <a:lnSpc>
                <a:spcPct val="100000"/>
              </a:lnSpc>
              <a:spcBef>
                <a:spcPts val="0"/>
              </a:spcBef>
            </a:pPr>
            <a:r>
              <a:rPr lang="en-US" sz="1800" dirty="0">
                <a:solidFill>
                  <a:schemeClr val="bg1"/>
                </a:solidFill>
              </a:rPr>
              <a:t>Sutinee Charoenying, Sanya Umasa, Stephen Mills, Ravipa Vannakit, </a:t>
            </a:r>
          </a:p>
          <a:p>
            <a:pPr>
              <a:lnSpc>
                <a:spcPct val="100000"/>
              </a:lnSpc>
              <a:spcBef>
                <a:spcPts val="0"/>
              </a:spcBef>
            </a:pPr>
            <a:r>
              <a:rPr lang="en-US" sz="1800" dirty="0">
                <a:solidFill>
                  <a:schemeClr val="bg1"/>
                </a:solidFill>
              </a:rPr>
              <a:t>Praphan Phanuphak, Nittaya Phanuphak</a:t>
            </a:r>
          </a:p>
        </p:txBody>
      </p:sp>
      <p:sp>
        <p:nvSpPr>
          <p:cNvPr id="8" name="Title 7">
            <a:extLst>
              <a:ext uri="{FF2B5EF4-FFF2-40B4-BE49-F238E27FC236}">
                <a16:creationId xmlns:a16="http://schemas.microsoft.com/office/drawing/2014/main" id="{C3D9B2DD-561C-431A-9DA6-2538C93FCDD8}"/>
              </a:ext>
            </a:extLst>
          </p:cNvPr>
          <p:cNvSpPr>
            <a:spLocks noGrp="1"/>
          </p:cNvSpPr>
          <p:nvPr>
            <p:ph type="ctrTitle"/>
          </p:nvPr>
        </p:nvSpPr>
        <p:spPr>
          <a:xfrm>
            <a:off x="3650827" y="1840585"/>
            <a:ext cx="8207975" cy="1728576"/>
          </a:xfrm>
        </p:spPr>
        <p:txBody>
          <a:bodyPr>
            <a:noAutofit/>
          </a:bodyPr>
          <a:lstStyle/>
          <a:p>
            <a:r>
              <a:rPr lang="en-US" sz="2800" dirty="0"/>
              <a:t>Integrated Gender Affirmative Hormone Treatment Services Improve Access to and Retention in HIV Testing, Syphilis Testing, and PrEP Service Uptake Among Transgender Women in Thailand</a:t>
            </a:r>
            <a:endParaRPr lang="en-US" sz="2800" dirty="0">
              <a:solidFill>
                <a:schemeClr val="bg1"/>
              </a:solidFill>
            </a:endParaRPr>
          </a:p>
        </p:txBody>
      </p:sp>
      <p:sp>
        <p:nvSpPr>
          <p:cNvPr id="2" name="Rectangle 1">
            <a:extLst>
              <a:ext uri="{FF2B5EF4-FFF2-40B4-BE49-F238E27FC236}">
                <a16:creationId xmlns:a16="http://schemas.microsoft.com/office/drawing/2014/main" id="{11D1F616-45CC-438A-A7AE-921FC6BD4661}"/>
              </a:ext>
            </a:extLst>
          </p:cNvPr>
          <p:cNvSpPr/>
          <p:nvPr/>
        </p:nvSpPr>
        <p:spPr>
          <a:xfrm>
            <a:off x="1" y="1324187"/>
            <a:ext cx="1889759" cy="59266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90BA57-BE14-4E0D-A6E3-7741D07C2150}"/>
              </a:ext>
            </a:extLst>
          </p:cNvPr>
          <p:cNvSpPr txBox="1"/>
          <p:nvPr/>
        </p:nvSpPr>
        <p:spPr>
          <a:xfrm>
            <a:off x="176106" y="1432263"/>
            <a:ext cx="1566811" cy="338554"/>
          </a:xfrm>
          <a:prstGeom prst="rect">
            <a:avLst/>
          </a:prstGeom>
          <a:noFill/>
        </p:spPr>
        <p:txBody>
          <a:bodyPr wrap="square" rtlCol="0">
            <a:spAutoFit/>
          </a:bodyPr>
          <a:lstStyle/>
          <a:p>
            <a:r>
              <a:rPr lang="en-US" sz="1600" b="1" dirty="0">
                <a:solidFill>
                  <a:schemeClr val="bg1"/>
                </a:solidFill>
              </a:rPr>
              <a:t>THAC0204</a:t>
            </a:r>
          </a:p>
        </p:txBody>
      </p:sp>
      <p:sp>
        <p:nvSpPr>
          <p:cNvPr id="7" name="Rectangle 6">
            <a:extLst>
              <a:ext uri="{FF2B5EF4-FFF2-40B4-BE49-F238E27FC236}">
                <a16:creationId xmlns:a16="http://schemas.microsoft.com/office/drawing/2014/main" id="{8F001188-0A1D-40D8-B22A-5CD4DA481A4A}"/>
              </a:ext>
            </a:extLst>
          </p:cNvPr>
          <p:cNvSpPr/>
          <p:nvPr/>
        </p:nvSpPr>
        <p:spPr>
          <a:xfrm>
            <a:off x="3508744" y="5510498"/>
            <a:ext cx="8431619" cy="769441"/>
          </a:xfrm>
          <a:prstGeom prst="rect">
            <a:avLst/>
          </a:prstGeom>
        </p:spPr>
        <p:txBody>
          <a:bodyPr wrap="square">
            <a:spAutoFit/>
          </a:bodyPr>
          <a:lstStyle/>
          <a:p>
            <a:pPr marR="0" lvl="0">
              <a:spcBef>
                <a:spcPts val="0"/>
              </a:spcBef>
              <a:spcAft>
                <a:spcPts val="0"/>
              </a:spcAft>
              <a:buSzPts val="1000"/>
              <a:tabLst>
                <a:tab pos="457200" algn="l"/>
              </a:tabLst>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This work was made possible by the generous support of the American people through the United States Agency for International Development (USAID) and the U.S. President’s Emergency Plan for AIDS Relief (PEPFAR). The contents are the responsibility of the LINKAGES project and do not necessarily reflect the views of USAID, PEPFAR, or the United States Government. LINKAGES, a five-year cooperative agreement (AID-OAA-A-14-00045), is led by FHI 360 in partnership with IntraHealth International, Pact, and the University of North Carolina at Chapel Hill. </a:t>
            </a:r>
            <a:endParaRPr lang="en-US" sz="1100" dirty="0">
              <a:solidFill>
                <a:schemeClr val="bg1"/>
              </a:solidFill>
              <a:latin typeface="Calibri" panose="020F0502020204030204" pitchFamily="34"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14957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220-2AF2-48BC-8AC4-60FBAEDF0E2D}"/>
              </a:ext>
            </a:extLst>
          </p:cNvPr>
          <p:cNvSpPr>
            <a:spLocks noGrp="1"/>
          </p:cNvSpPr>
          <p:nvPr>
            <p:ph type="title"/>
          </p:nvPr>
        </p:nvSpPr>
        <p:spPr/>
        <p:txBody>
          <a:bodyPr/>
          <a:lstStyle/>
          <a:p>
            <a:pPr algn="ctr"/>
            <a:r>
              <a:rPr lang="en-US" dirty="0"/>
              <a:t>Outreach Performance</a:t>
            </a:r>
          </a:p>
        </p:txBody>
      </p:sp>
      <p:pic>
        <p:nvPicPr>
          <p:cNvPr id="4" name="Content Placeholder 4">
            <a:extLst>
              <a:ext uri="{FF2B5EF4-FFF2-40B4-BE49-F238E27FC236}">
                <a16:creationId xmlns:a16="http://schemas.microsoft.com/office/drawing/2014/main" id="{30CB2AE3-E66D-4FDC-9C28-414A486604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464" y="1339340"/>
            <a:ext cx="11713334" cy="4976553"/>
          </a:xfrm>
        </p:spPr>
      </p:pic>
    </p:spTree>
    <p:extLst>
      <p:ext uri="{BB962C8B-B14F-4D97-AF65-F5344CB8AC3E}">
        <p14:creationId xmlns:p14="http://schemas.microsoft.com/office/powerpoint/2010/main" val="266252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63EE-447A-4B2E-913C-68028AB64A05}"/>
              </a:ext>
            </a:extLst>
          </p:cNvPr>
          <p:cNvSpPr>
            <a:spLocks noGrp="1"/>
          </p:cNvSpPr>
          <p:nvPr>
            <p:ph type="title"/>
          </p:nvPr>
        </p:nvSpPr>
        <p:spPr/>
        <p:txBody>
          <a:bodyPr>
            <a:normAutofit/>
          </a:bodyPr>
          <a:lstStyle/>
          <a:p>
            <a:pPr algn="ctr"/>
            <a:r>
              <a:rPr lang="en-US" sz="4000" dirty="0"/>
              <a:t>Objective</a:t>
            </a:r>
          </a:p>
        </p:txBody>
      </p:sp>
      <p:sp>
        <p:nvSpPr>
          <p:cNvPr id="3" name="Content Placeholder 2">
            <a:extLst>
              <a:ext uri="{FF2B5EF4-FFF2-40B4-BE49-F238E27FC236}">
                <a16:creationId xmlns:a16="http://schemas.microsoft.com/office/drawing/2014/main" id="{9B77FE8E-2416-41AB-9F82-EE94D3563BA4}"/>
              </a:ext>
            </a:extLst>
          </p:cNvPr>
          <p:cNvSpPr>
            <a:spLocks noGrp="1"/>
          </p:cNvSpPr>
          <p:nvPr>
            <p:ph idx="1"/>
          </p:nvPr>
        </p:nvSpPr>
        <p:spPr>
          <a:xfrm>
            <a:off x="838200" y="1825625"/>
            <a:ext cx="5257800" cy="4351338"/>
          </a:xfrm>
        </p:spPr>
        <p:txBody>
          <a:bodyPr/>
          <a:lstStyle/>
          <a:p>
            <a:r>
              <a:rPr lang="en-US" dirty="0">
                <a:latin typeface="+mj-lt"/>
              </a:rPr>
              <a:t>Examine the potential role of gender affirmative hormone treatment (GAHT) as </a:t>
            </a:r>
            <a:r>
              <a:rPr lang="en-US" b="1" dirty="0">
                <a:latin typeface="+mj-lt"/>
              </a:rPr>
              <a:t>a service entry point</a:t>
            </a:r>
            <a:r>
              <a:rPr lang="en-US" dirty="0">
                <a:latin typeface="+mj-lt"/>
              </a:rPr>
              <a:t> to facilitate the service uptake of</a:t>
            </a:r>
          </a:p>
          <a:p>
            <a:pPr lvl="1"/>
            <a:r>
              <a:rPr lang="en-US" dirty="0">
                <a:latin typeface="+mj-lt"/>
              </a:rPr>
              <a:t>HIV testing</a:t>
            </a:r>
          </a:p>
          <a:p>
            <a:pPr lvl="1"/>
            <a:r>
              <a:rPr lang="en-US" dirty="0">
                <a:latin typeface="+mj-lt"/>
              </a:rPr>
              <a:t>Syphilis testing</a:t>
            </a:r>
          </a:p>
          <a:p>
            <a:pPr lvl="1"/>
            <a:r>
              <a:rPr lang="en-US" dirty="0">
                <a:latin typeface="+mj-lt"/>
              </a:rPr>
              <a:t>Pre-exposure prophylaxis (PrEP) </a:t>
            </a:r>
          </a:p>
          <a:p>
            <a:endParaRPr lang="en-US" dirty="0"/>
          </a:p>
        </p:txBody>
      </p:sp>
      <p:pic>
        <p:nvPicPr>
          <p:cNvPr id="6" name="Content Placeholder 4">
            <a:extLst>
              <a:ext uri="{FF2B5EF4-FFF2-40B4-BE49-F238E27FC236}">
                <a16:creationId xmlns:a16="http://schemas.microsoft.com/office/drawing/2014/main" id="{34E529B1-9628-4AF1-8360-F776183391D4}"/>
              </a:ext>
            </a:extLst>
          </p:cNvPr>
          <p:cNvPicPr>
            <a:picLocks noChangeAspect="1"/>
          </p:cNvPicPr>
          <p:nvPr/>
        </p:nvPicPr>
        <p:blipFill rotWithShape="1">
          <a:blip r:embed="rId3">
            <a:extLst>
              <a:ext uri="{28A0092B-C50C-407E-A947-70E740481C1C}">
                <a14:useLocalDpi xmlns:a14="http://schemas.microsoft.com/office/drawing/2010/main" val="0"/>
              </a:ext>
            </a:extLst>
          </a:blip>
          <a:srcRect l="9961" t="4004" r="6866" b="6156"/>
          <a:stretch/>
        </p:blipFill>
        <p:spPr>
          <a:xfrm>
            <a:off x="6096000" y="1485008"/>
            <a:ext cx="6096000" cy="4395054"/>
          </a:xfrm>
          <a:prstGeom prst="rect">
            <a:avLst/>
          </a:prstGeom>
        </p:spPr>
      </p:pic>
    </p:spTree>
    <p:extLst>
      <p:ext uri="{BB962C8B-B14F-4D97-AF65-F5344CB8AC3E}">
        <p14:creationId xmlns:p14="http://schemas.microsoft.com/office/powerpoint/2010/main" val="21528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EC54-E8F7-4DB5-8AA9-609112802A27}"/>
              </a:ext>
            </a:extLst>
          </p:cNvPr>
          <p:cNvSpPr>
            <a:spLocks noGrp="1"/>
          </p:cNvSpPr>
          <p:nvPr>
            <p:ph type="title"/>
          </p:nvPr>
        </p:nvSpPr>
        <p:spPr>
          <a:xfrm>
            <a:off x="838200" y="305304"/>
            <a:ext cx="10515600" cy="915028"/>
          </a:xfrm>
        </p:spPr>
        <p:txBody>
          <a:bodyPr>
            <a:normAutofit/>
          </a:bodyPr>
          <a:lstStyle/>
          <a:p>
            <a:pPr algn="ctr"/>
            <a:r>
              <a:rPr lang="en-US" sz="3600" dirty="0"/>
              <a:t>Methods</a:t>
            </a:r>
          </a:p>
        </p:txBody>
      </p:sp>
      <p:sp>
        <p:nvSpPr>
          <p:cNvPr id="3" name="Content Placeholder 2">
            <a:extLst>
              <a:ext uri="{FF2B5EF4-FFF2-40B4-BE49-F238E27FC236}">
                <a16:creationId xmlns:a16="http://schemas.microsoft.com/office/drawing/2014/main" id="{340E35DE-B3AC-46AD-A0BE-6AC0974C2770}"/>
              </a:ext>
            </a:extLst>
          </p:cNvPr>
          <p:cNvSpPr>
            <a:spLocks noGrp="1"/>
          </p:cNvSpPr>
          <p:nvPr>
            <p:ph idx="1"/>
          </p:nvPr>
        </p:nvSpPr>
        <p:spPr/>
        <p:txBody>
          <a:bodyPr>
            <a:normAutofit/>
          </a:bodyPr>
          <a:lstStyle/>
          <a:p>
            <a:r>
              <a:rPr lang="en-US" dirty="0">
                <a:latin typeface="+mj-lt"/>
              </a:rPr>
              <a:t>Characteristics of transgender women clients and their access to gender affirmative hormone treatment and other health services </a:t>
            </a:r>
            <a:r>
              <a:rPr lang="en-US">
                <a:latin typeface="+mj-lt"/>
              </a:rPr>
              <a:t>were assessed </a:t>
            </a:r>
            <a:endParaRPr lang="en-US" dirty="0">
              <a:latin typeface="+mj-lt"/>
            </a:endParaRPr>
          </a:p>
          <a:p>
            <a:pPr marL="0" indent="0">
              <a:buNone/>
            </a:pPr>
            <a:endParaRPr lang="en-US" dirty="0">
              <a:latin typeface="+mj-lt"/>
            </a:endParaRPr>
          </a:p>
          <a:p>
            <a:r>
              <a:rPr lang="en-US" dirty="0">
                <a:latin typeface="+mj-lt"/>
              </a:rPr>
              <a:t>Uptake of HIV and other health services between transgender women who accessed and who did not access gender affirmative hormone treatment services were compared</a:t>
            </a:r>
          </a:p>
          <a:p>
            <a:pPr marL="0" indent="0">
              <a:buNone/>
            </a:pPr>
            <a:endParaRPr lang="en-US" dirty="0"/>
          </a:p>
        </p:txBody>
      </p:sp>
    </p:spTree>
    <p:extLst>
      <p:ext uri="{BB962C8B-B14F-4D97-AF65-F5344CB8AC3E}">
        <p14:creationId xmlns:p14="http://schemas.microsoft.com/office/powerpoint/2010/main" val="242319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3DA8-2EB2-4726-9239-9BF928C0300B}"/>
              </a:ext>
            </a:extLst>
          </p:cNvPr>
          <p:cNvSpPr>
            <a:spLocks noGrp="1"/>
          </p:cNvSpPr>
          <p:nvPr>
            <p:ph type="title"/>
          </p:nvPr>
        </p:nvSpPr>
        <p:spPr/>
        <p:txBody>
          <a:bodyPr/>
          <a:lstStyle/>
          <a:p>
            <a:pPr algn="ctr"/>
            <a:r>
              <a:rPr lang="en-US" dirty="0">
                <a:latin typeface="Gill Sans MT" panose="020B0502020104020203" pitchFamily="34" charset="0"/>
              </a:rPr>
              <a:t>Progress to Date </a:t>
            </a:r>
            <a:r>
              <a:rPr lang="en-US" sz="2400" dirty="0"/>
              <a:t>(as of May, 2018)</a:t>
            </a:r>
          </a:p>
        </p:txBody>
      </p:sp>
      <p:pic>
        <p:nvPicPr>
          <p:cNvPr id="11" name="Content Placeholder 4">
            <a:extLst>
              <a:ext uri="{FF2B5EF4-FFF2-40B4-BE49-F238E27FC236}">
                <a16:creationId xmlns:a16="http://schemas.microsoft.com/office/drawing/2014/main" id="{A7C5D8F3-DB46-4A8D-9257-2073EEB579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719" y="1206340"/>
            <a:ext cx="9719332" cy="4852060"/>
          </a:xfrm>
        </p:spPr>
      </p:pic>
    </p:spTree>
    <p:extLst>
      <p:ext uri="{BB962C8B-B14F-4D97-AF65-F5344CB8AC3E}">
        <p14:creationId xmlns:p14="http://schemas.microsoft.com/office/powerpoint/2010/main" val="5728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DB08-CFB6-4FF3-878E-CF835B8D9FF7}"/>
              </a:ext>
            </a:extLst>
          </p:cNvPr>
          <p:cNvSpPr>
            <a:spLocks noGrp="1"/>
          </p:cNvSpPr>
          <p:nvPr>
            <p:ph type="title"/>
          </p:nvPr>
        </p:nvSpPr>
        <p:spPr>
          <a:xfrm>
            <a:off x="838200" y="236936"/>
            <a:ext cx="10515600" cy="915028"/>
          </a:xfrm>
        </p:spPr>
        <p:txBody>
          <a:bodyPr>
            <a:normAutofit/>
          </a:bodyPr>
          <a:lstStyle/>
          <a:p>
            <a:pPr algn="ctr"/>
            <a:r>
              <a:rPr lang="en-US" sz="4000" dirty="0"/>
              <a:t>Results</a:t>
            </a:r>
          </a:p>
        </p:txBody>
      </p:sp>
      <p:pic>
        <p:nvPicPr>
          <p:cNvPr id="7" name="Content Placeholder 6">
            <a:extLst>
              <a:ext uri="{FF2B5EF4-FFF2-40B4-BE49-F238E27FC236}">
                <a16:creationId xmlns:a16="http://schemas.microsoft.com/office/drawing/2014/main" id="{52BEF09E-1536-4E93-8D9D-6841FA9ADF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174" y="1049421"/>
            <a:ext cx="10078156" cy="5668963"/>
          </a:xfrm>
        </p:spPr>
      </p:pic>
    </p:spTree>
    <p:extLst>
      <p:ext uri="{BB962C8B-B14F-4D97-AF65-F5344CB8AC3E}">
        <p14:creationId xmlns:p14="http://schemas.microsoft.com/office/powerpoint/2010/main" val="241458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ill Sans MT" panose="020B0502020104020203" pitchFamily="34" charset="0"/>
              </a:rPr>
              <a:t>The Double-sided HIV Cascade Performance </a:t>
            </a:r>
          </a:p>
        </p:txBody>
      </p:sp>
      <p:pic>
        <p:nvPicPr>
          <p:cNvPr id="5" name="Content Placeholder 4">
            <a:extLst>
              <a:ext uri="{FF2B5EF4-FFF2-40B4-BE49-F238E27FC236}">
                <a16:creationId xmlns:a16="http://schemas.microsoft.com/office/drawing/2014/main" id="{7D5F2EAE-CDF3-468C-8475-529FFCEFEF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904" r="1766"/>
          <a:stretch/>
        </p:blipFill>
        <p:spPr>
          <a:xfrm>
            <a:off x="1832483" y="1483049"/>
            <a:ext cx="8264964" cy="4818247"/>
          </a:xfrm>
        </p:spPr>
      </p:pic>
    </p:spTree>
    <p:extLst>
      <p:ext uri="{BB962C8B-B14F-4D97-AF65-F5344CB8AC3E}">
        <p14:creationId xmlns:p14="http://schemas.microsoft.com/office/powerpoint/2010/main" val="254933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CD71-70FB-4FE6-91EB-E4988A6F346B}"/>
              </a:ext>
            </a:extLst>
          </p:cNvPr>
          <p:cNvSpPr>
            <a:spLocks noGrp="1"/>
          </p:cNvSpPr>
          <p:nvPr>
            <p:ph type="title"/>
          </p:nvPr>
        </p:nvSpPr>
        <p:spPr>
          <a:xfrm>
            <a:off x="838200" y="313850"/>
            <a:ext cx="10515600" cy="732154"/>
          </a:xfrm>
        </p:spPr>
        <p:txBody>
          <a:bodyPr>
            <a:noAutofit/>
          </a:bodyPr>
          <a:lstStyle/>
          <a:p>
            <a:pPr algn="ctr"/>
            <a:r>
              <a:rPr lang="en-US" sz="2800" dirty="0"/>
              <a:t>Results: Gender Affirming Hormone Treatment (GAHT) </a:t>
            </a:r>
            <a:br>
              <a:rPr lang="en-US" sz="2800" dirty="0"/>
            </a:br>
            <a:r>
              <a:rPr lang="en-US" sz="2800" dirty="0"/>
              <a:t>Increasing HIV Testing, Syphilis Testing and PrEP Uptake</a:t>
            </a:r>
          </a:p>
        </p:txBody>
      </p:sp>
      <p:pic>
        <p:nvPicPr>
          <p:cNvPr id="7" name="Content Placeholder 6">
            <a:extLst>
              <a:ext uri="{FF2B5EF4-FFF2-40B4-BE49-F238E27FC236}">
                <a16:creationId xmlns:a16="http://schemas.microsoft.com/office/drawing/2014/main" id="{08CD6F92-0B80-4D9D-99F9-7323A452C3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333" y="1259347"/>
            <a:ext cx="9478582" cy="5331702"/>
          </a:xfrm>
        </p:spPr>
      </p:pic>
    </p:spTree>
    <p:extLst>
      <p:ext uri="{BB962C8B-B14F-4D97-AF65-F5344CB8AC3E}">
        <p14:creationId xmlns:p14="http://schemas.microsoft.com/office/powerpoint/2010/main" val="133930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A6E-9404-48E7-8EDD-606A1EF31C31}"/>
              </a:ext>
            </a:extLst>
          </p:cNvPr>
          <p:cNvSpPr>
            <a:spLocks noGrp="1"/>
          </p:cNvSpPr>
          <p:nvPr>
            <p:ph type="title"/>
          </p:nvPr>
        </p:nvSpPr>
        <p:spPr>
          <a:xfrm>
            <a:off x="838200" y="365126"/>
            <a:ext cx="10946732" cy="915028"/>
          </a:xfrm>
        </p:spPr>
        <p:txBody>
          <a:bodyPr>
            <a:noAutofit/>
          </a:bodyPr>
          <a:lstStyle/>
          <a:p>
            <a:r>
              <a:rPr lang="en-US" sz="3600" dirty="0"/>
              <a:t>Tangerine Story: Survivor from sexual abuse</a:t>
            </a:r>
          </a:p>
        </p:txBody>
      </p:sp>
      <p:sp>
        <p:nvSpPr>
          <p:cNvPr id="7" name="Content Placeholder 2">
            <a:extLst>
              <a:ext uri="{FF2B5EF4-FFF2-40B4-BE49-F238E27FC236}">
                <a16:creationId xmlns:a16="http://schemas.microsoft.com/office/drawing/2014/main" id="{AA8B1D28-1EB7-476A-808E-75574ECCBD71}"/>
              </a:ext>
            </a:extLst>
          </p:cNvPr>
          <p:cNvSpPr txBox="1">
            <a:spLocks/>
          </p:cNvSpPr>
          <p:nvPr/>
        </p:nvSpPr>
        <p:spPr>
          <a:xfrm>
            <a:off x="917039" y="1731644"/>
            <a:ext cx="10623884" cy="4195985"/>
          </a:xfrm>
          <a:prstGeom prst="rect">
            <a:avLst/>
          </a:prstGeom>
        </p:spPr>
        <p:txBody>
          <a:bodyPr>
            <a:normAutofit/>
          </a:bodyPr>
          <a:lstStyle>
            <a:lvl1pPr marL="228600" indent="-228600" algn="l" defTabSz="914400" rtl="0" eaLnBrk="1" latinLnBrk="0" hangingPunct="1">
              <a:lnSpc>
                <a:spcPct val="90000"/>
              </a:lnSpc>
              <a:spcBef>
                <a:spcPts val="1000"/>
              </a:spcBef>
              <a:buClr>
                <a:srgbClr val="ED202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919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600" dirty="0">
                <a:latin typeface="+mj-lt"/>
              </a:rPr>
              <a:t>Young trans woman, aged 14, visited Tangerine with her mother</a:t>
            </a:r>
          </a:p>
          <a:p>
            <a:pPr marL="457200" indent="-457200"/>
            <a:r>
              <a:rPr lang="en-US" sz="2600" dirty="0">
                <a:latin typeface="+mj-lt"/>
              </a:rPr>
              <a:t>Learned Tangerine from a trans icon through social media</a:t>
            </a:r>
          </a:p>
          <a:p>
            <a:pPr marL="457200" indent="-457200"/>
            <a:r>
              <a:rPr lang="en-US" sz="2600" dirty="0">
                <a:latin typeface="+mj-lt"/>
              </a:rPr>
              <a:t>Hormone was her primary purpose</a:t>
            </a:r>
          </a:p>
          <a:p>
            <a:pPr marL="457200" indent="-457200"/>
            <a:r>
              <a:rPr lang="en-US" sz="2600" dirty="0">
                <a:latin typeface="+mj-lt"/>
              </a:rPr>
              <a:t>Sexually abused by a school senior</a:t>
            </a:r>
          </a:p>
          <a:p>
            <a:pPr marL="457200" indent="-457200"/>
            <a:r>
              <a:rPr lang="en-US" sz="2600" dirty="0">
                <a:latin typeface="+mj-lt"/>
              </a:rPr>
              <a:t>Accepted HIV testing offered by a trans counselor</a:t>
            </a:r>
          </a:p>
          <a:p>
            <a:pPr marL="457200" indent="-457200"/>
            <a:r>
              <a:rPr lang="en-US" sz="2600" dirty="0">
                <a:latin typeface="+mj-lt"/>
              </a:rPr>
              <a:t>Tested HIV-positive and successfully initiated same-day ART</a:t>
            </a:r>
          </a:p>
          <a:p>
            <a:pPr marL="457200" indent="-457200"/>
            <a:r>
              <a:rPr lang="en-US" sz="2600" dirty="0">
                <a:latin typeface="+mj-lt"/>
              </a:rPr>
              <a:t>Referred to HIV pediatrician </a:t>
            </a:r>
          </a:p>
          <a:p>
            <a:pPr marL="457200" indent="-457200"/>
            <a:r>
              <a:rPr lang="en-US" sz="2600" b="1" dirty="0">
                <a:latin typeface="+mj-lt"/>
              </a:rPr>
              <a:t>Mother supporting her gender transition and treatment adherence</a:t>
            </a:r>
          </a:p>
          <a:p>
            <a:pPr marL="457200" indent="-457200"/>
            <a:endParaRPr lang="en-US" sz="2600" dirty="0"/>
          </a:p>
          <a:p>
            <a:pPr marL="457200" indent="-457200"/>
            <a:endParaRPr lang="en-US" sz="2600" dirty="0"/>
          </a:p>
        </p:txBody>
      </p:sp>
    </p:spTree>
    <p:extLst>
      <p:ext uri="{BB962C8B-B14F-4D97-AF65-F5344CB8AC3E}">
        <p14:creationId xmlns:p14="http://schemas.microsoft.com/office/powerpoint/2010/main" val="343145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16A2-1A8A-4FAF-8C88-D3AE4AA5DA47}"/>
              </a:ext>
            </a:extLst>
          </p:cNvPr>
          <p:cNvSpPr>
            <a:spLocks noGrp="1"/>
          </p:cNvSpPr>
          <p:nvPr>
            <p:ph type="title"/>
          </p:nvPr>
        </p:nvSpPr>
        <p:spPr/>
        <p:txBody>
          <a:bodyPr/>
          <a:lstStyle/>
          <a:p>
            <a:pPr algn="ctr"/>
            <a:r>
              <a:rPr lang="en-US" dirty="0"/>
              <a:t>Conclusions</a:t>
            </a:r>
            <a:endParaRPr lang="en-US" dirty="0">
              <a:latin typeface="Gill Sans MT" panose="020B0502020104020203" pitchFamily="34" charset="0"/>
            </a:endParaRPr>
          </a:p>
        </p:txBody>
      </p:sp>
      <p:pic>
        <p:nvPicPr>
          <p:cNvPr id="5" name="Content Placeholder 4">
            <a:extLst>
              <a:ext uri="{FF2B5EF4-FFF2-40B4-BE49-F238E27FC236}">
                <a16:creationId xmlns:a16="http://schemas.microsoft.com/office/drawing/2014/main" id="{BE044080-83AE-46BA-9B9E-AE971C6A62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6799" y="1392968"/>
            <a:ext cx="8338401" cy="4547385"/>
          </a:xfrm>
        </p:spPr>
      </p:pic>
    </p:spTree>
    <p:extLst>
      <p:ext uri="{BB962C8B-B14F-4D97-AF65-F5344CB8AC3E}">
        <p14:creationId xmlns:p14="http://schemas.microsoft.com/office/powerpoint/2010/main" val="155353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5FF9-EB43-408F-AFE7-5562870D7751}"/>
              </a:ext>
            </a:extLst>
          </p:cNvPr>
          <p:cNvSpPr>
            <a:spLocks noGrp="1"/>
          </p:cNvSpPr>
          <p:nvPr>
            <p:ph type="title"/>
          </p:nvPr>
        </p:nvSpPr>
        <p:spPr/>
        <p:txBody>
          <a:bodyPr>
            <a:normAutofit/>
          </a:bodyPr>
          <a:lstStyle/>
          <a:p>
            <a:pPr algn="ctr"/>
            <a:r>
              <a:rPr lang="en-US" sz="4000" dirty="0"/>
              <a:t>Acknowledgements</a:t>
            </a:r>
          </a:p>
        </p:txBody>
      </p:sp>
      <p:sp>
        <p:nvSpPr>
          <p:cNvPr id="3" name="Content Placeholder 2">
            <a:extLst>
              <a:ext uri="{FF2B5EF4-FFF2-40B4-BE49-F238E27FC236}">
                <a16:creationId xmlns:a16="http://schemas.microsoft.com/office/drawing/2014/main" id="{F004A0CE-2FC1-47F1-AF2C-C733277FB98C}"/>
              </a:ext>
            </a:extLst>
          </p:cNvPr>
          <p:cNvSpPr>
            <a:spLocks noGrp="1"/>
          </p:cNvSpPr>
          <p:nvPr>
            <p:ph idx="1"/>
          </p:nvPr>
        </p:nvSpPr>
        <p:spPr>
          <a:xfrm>
            <a:off x="2731168" y="1506397"/>
            <a:ext cx="8622632" cy="4351338"/>
          </a:xfrm>
        </p:spPr>
        <p:txBody>
          <a:bodyPr>
            <a:normAutofit fontScale="92500"/>
          </a:bodyPr>
          <a:lstStyle/>
          <a:p>
            <a:r>
              <a:rPr lang="en-US" dirty="0">
                <a:latin typeface="+mj-lt"/>
              </a:rPr>
              <a:t>Professor Emeritus Dr. Praphan Phanuphak</a:t>
            </a:r>
          </a:p>
          <a:p>
            <a:r>
              <a:rPr lang="en-US" dirty="0">
                <a:latin typeface="+mj-lt"/>
              </a:rPr>
              <a:t>Dr. Nittaya Phanuphak</a:t>
            </a:r>
          </a:p>
          <a:p>
            <a:r>
              <a:rPr lang="en-US" dirty="0">
                <a:latin typeface="+mj-lt"/>
              </a:rPr>
              <a:t>Dr. Frits van Griensven</a:t>
            </a:r>
          </a:p>
          <a:p>
            <a:r>
              <a:rPr lang="en-US" dirty="0">
                <a:latin typeface="+mj-lt"/>
              </a:rPr>
              <a:t>TANGERINE and PREVENTION Staff</a:t>
            </a:r>
          </a:p>
          <a:p>
            <a:r>
              <a:rPr lang="en-US" dirty="0">
                <a:latin typeface="+mj-lt"/>
              </a:rPr>
              <a:t>U.S. President’s Emergency Plan for AIDS Relief (PEPFAR)</a:t>
            </a:r>
          </a:p>
          <a:p>
            <a:r>
              <a:rPr lang="en-US" dirty="0">
                <a:latin typeface="+mj-lt"/>
              </a:rPr>
              <a:t>United States Agency for International Development (USAID) Regional Development Mission for Asia (RDMA)</a:t>
            </a:r>
          </a:p>
          <a:p>
            <a:r>
              <a:rPr lang="en-US" dirty="0">
                <a:latin typeface="+mj-lt"/>
              </a:rPr>
              <a:t>LINKAGES Thailand/ FHI 360 </a:t>
            </a:r>
          </a:p>
          <a:p>
            <a:r>
              <a:rPr lang="en-US" dirty="0">
                <a:latin typeface="+mj-lt"/>
              </a:rPr>
              <a:t>Thai Transgender Communities</a:t>
            </a:r>
          </a:p>
          <a:p>
            <a:pPr marL="0" indent="0">
              <a:buNone/>
            </a:pPr>
            <a:endParaRPr lang="en-US" dirty="0"/>
          </a:p>
        </p:txBody>
      </p:sp>
      <p:pic>
        <p:nvPicPr>
          <p:cNvPr id="4" name="Picture 3">
            <a:extLst>
              <a:ext uri="{FF2B5EF4-FFF2-40B4-BE49-F238E27FC236}">
                <a16:creationId xmlns:a16="http://schemas.microsoft.com/office/drawing/2014/main" id="{85CC3320-5378-4F08-8512-F302CF3395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064" y="1280154"/>
            <a:ext cx="1735246" cy="4843987"/>
          </a:xfrm>
          <a:prstGeom prst="rect">
            <a:avLst/>
          </a:prstGeom>
        </p:spPr>
      </p:pic>
    </p:spTree>
    <p:extLst>
      <p:ext uri="{BB962C8B-B14F-4D97-AF65-F5344CB8AC3E}">
        <p14:creationId xmlns:p14="http://schemas.microsoft.com/office/powerpoint/2010/main" val="57242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ADA44B-211E-4E39-8B0A-0F4DC730DA21}"/>
              </a:ext>
            </a:extLst>
          </p:cNvPr>
          <p:cNvPicPr>
            <a:picLocks noChangeAspect="1"/>
          </p:cNvPicPr>
          <p:nvPr/>
        </p:nvPicPr>
        <p:blipFill rotWithShape="1">
          <a:blip r:embed="rId2">
            <a:extLst>
              <a:ext uri="{28A0092B-C50C-407E-A947-70E740481C1C}">
                <a14:useLocalDpi xmlns:a14="http://schemas.microsoft.com/office/drawing/2010/main" val="0"/>
              </a:ext>
            </a:extLst>
          </a:blip>
          <a:srcRect b="19581"/>
          <a:stretch/>
        </p:blipFill>
        <p:spPr>
          <a:xfrm>
            <a:off x="0" y="1280154"/>
            <a:ext cx="12192000" cy="5577845"/>
          </a:xfrm>
          <a:prstGeom prst="rect">
            <a:avLst/>
          </a:prstGeom>
        </p:spPr>
      </p:pic>
      <p:sp>
        <p:nvSpPr>
          <p:cNvPr id="5" name="Rectangle 4">
            <a:extLst>
              <a:ext uri="{FF2B5EF4-FFF2-40B4-BE49-F238E27FC236}">
                <a16:creationId xmlns:a16="http://schemas.microsoft.com/office/drawing/2014/main" id="{CEC89186-73AE-45BD-BC5D-F7A04348FBC5}"/>
              </a:ext>
            </a:extLst>
          </p:cNvPr>
          <p:cNvSpPr/>
          <p:nvPr/>
        </p:nvSpPr>
        <p:spPr>
          <a:xfrm>
            <a:off x="8675077" y="5640469"/>
            <a:ext cx="3516923" cy="751295"/>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CCE20-281D-47CA-99A0-96D245999410}"/>
              </a:ext>
            </a:extLst>
          </p:cNvPr>
          <p:cNvSpPr>
            <a:spLocks noGrp="1"/>
          </p:cNvSpPr>
          <p:nvPr>
            <p:ph type="title"/>
          </p:nvPr>
        </p:nvSpPr>
        <p:spPr/>
        <p:txBody>
          <a:bodyPr/>
          <a:lstStyle/>
          <a:p>
            <a:pPr algn="ctr"/>
            <a:r>
              <a:rPr lang="en-US" dirty="0"/>
              <a:t>Outlines</a:t>
            </a:r>
          </a:p>
        </p:txBody>
      </p:sp>
      <p:sp>
        <p:nvSpPr>
          <p:cNvPr id="3" name="Content Placeholder 2">
            <a:extLst>
              <a:ext uri="{FF2B5EF4-FFF2-40B4-BE49-F238E27FC236}">
                <a16:creationId xmlns:a16="http://schemas.microsoft.com/office/drawing/2014/main" id="{63090AC6-1EC8-4113-951E-FCA9E68284D4}"/>
              </a:ext>
            </a:extLst>
          </p:cNvPr>
          <p:cNvSpPr>
            <a:spLocks noGrp="1"/>
          </p:cNvSpPr>
          <p:nvPr>
            <p:ph idx="1"/>
          </p:nvPr>
        </p:nvSpPr>
        <p:spPr>
          <a:xfrm>
            <a:off x="1106907" y="1825625"/>
            <a:ext cx="3886200" cy="4351338"/>
          </a:xfrm>
        </p:spPr>
        <p:txBody>
          <a:bodyPr/>
          <a:lstStyle/>
          <a:p>
            <a:r>
              <a:rPr lang="en-US" dirty="0">
                <a:latin typeface="+mj-lt"/>
              </a:rPr>
              <a:t>Background </a:t>
            </a:r>
          </a:p>
          <a:p>
            <a:r>
              <a:rPr lang="en-US" dirty="0">
                <a:latin typeface="+mj-lt"/>
              </a:rPr>
              <a:t>Objective</a:t>
            </a:r>
          </a:p>
          <a:p>
            <a:r>
              <a:rPr lang="en-US" dirty="0">
                <a:latin typeface="+mj-lt"/>
              </a:rPr>
              <a:t>Methods</a:t>
            </a:r>
          </a:p>
          <a:p>
            <a:r>
              <a:rPr lang="en-US" dirty="0">
                <a:latin typeface="+mj-lt"/>
              </a:rPr>
              <a:t>Results</a:t>
            </a:r>
          </a:p>
          <a:p>
            <a:r>
              <a:rPr lang="en-US" dirty="0">
                <a:latin typeface="+mj-lt"/>
              </a:rPr>
              <a:t>Conclusion</a:t>
            </a:r>
          </a:p>
          <a:p>
            <a:endParaRPr lang="en-US" dirty="0"/>
          </a:p>
        </p:txBody>
      </p:sp>
      <p:sp>
        <p:nvSpPr>
          <p:cNvPr id="4" name="TextBox 3">
            <a:extLst>
              <a:ext uri="{FF2B5EF4-FFF2-40B4-BE49-F238E27FC236}">
                <a16:creationId xmlns:a16="http://schemas.microsoft.com/office/drawing/2014/main" id="{6CABF55C-8863-403B-8BAA-62737E4B8DA5}"/>
              </a:ext>
            </a:extLst>
          </p:cNvPr>
          <p:cNvSpPr txBox="1"/>
          <p:nvPr/>
        </p:nvSpPr>
        <p:spPr>
          <a:xfrm>
            <a:off x="8994303" y="5742309"/>
            <a:ext cx="2494016" cy="584775"/>
          </a:xfrm>
          <a:prstGeom prst="rect">
            <a:avLst/>
          </a:prstGeom>
          <a:noFill/>
        </p:spPr>
        <p:txBody>
          <a:bodyPr wrap="none" rtlCol="0">
            <a:spAutoFit/>
          </a:bodyPr>
          <a:lstStyle/>
          <a:p>
            <a:r>
              <a:rPr lang="en-US" sz="1600" b="1" dirty="0">
                <a:solidFill>
                  <a:schemeClr val="bg1"/>
                </a:solidFill>
                <a:latin typeface="+mj-lt"/>
              </a:rPr>
              <a:t>Yoshi </a:t>
            </a:r>
            <a:r>
              <a:rPr lang="en-US" sz="1600" b="1" dirty="0" err="1">
                <a:solidFill>
                  <a:schemeClr val="bg1"/>
                </a:solidFill>
                <a:latin typeface="+mj-lt"/>
              </a:rPr>
              <a:t>Rinlada</a:t>
            </a:r>
            <a:endParaRPr lang="en-US" sz="1600" b="1" dirty="0">
              <a:solidFill>
                <a:schemeClr val="bg1"/>
              </a:solidFill>
              <a:latin typeface="+mj-lt"/>
            </a:endParaRPr>
          </a:p>
          <a:p>
            <a:r>
              <a:rPr lang="en-US" sz="1600" dirty="0">
                <a:solidFill>
                  <a:schemeClr val="bg1"/>
                </a:solidFill>
                <a:latin typeface="+mj-lt"/>
              </a:rPr>
              <a:t>Miss Tiffany’s Universe 2017</a:t>
            </a:r>
          </a:p>
        </p:txBody>
      </p:sp>
    </p:spTree>
    <p:extLst>
      <p:ext uri="{BB962C8B-B14F-4D97-AF65-F5344CB8AC3E}">
        <p14:creationId xmlns:p14="http://schemas.microsoft.com/office/powerpoint/2010/main" val="424506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30BB-9D0D-4AA3-B665-4550B46FF9AA}"/>
              </a:ext>
            </a:extLst>
          </p:cNvPr>
          <p:cNvSpPr>
            <a:spLocks noGrp="1"/>
          </p:cNvSpPr>
          <p:nvPr>
            <p:ph type="title"/>
          </p:nvPr>
        </p:nvSpPr>
        <p:spPr>
          <a:xfrm>
            <a:off x="838200" y="313850"/>
            <a:ext cx="10515600" cy="915028"/>
          </a:xfrm>
        </p:spPr>
        <p:txBody>
          <a:bodyPr>
            <a:normAutofit/>
          </a:bodyPr>
          <a:lstStyle/>
          <a:p>
            <a:pPr algn="ctr"/>
            <a:r>
              <a:rPr lang="en-US" sz="3600" dirty="0"/>
              <a:t>Background</a:t>
            </a:r>
          </a:p>
        </p:txBody>
      </p:sp>
      <p:sp>
        <p:nvSpPr>
          <p:cNvPr id="3" name="Content Placeholder 2">
            <a:extLst>
              <a:ext uri="{FF2B5EF4-FFF2-40B4-BE49-F238E27FC236}">
                <a16:creationId xmlns:a16="http://schemas.microsoft.com/office/drawing/2014/main" id="{FE1D52D6-0A17-4671-B6FF-5C8FF8511F70}"/>
              </a:ext>
            </a:extLst>
          </p:cNvPr>
          <p:cNvSpPr>
            <a:spLocks noGrp="1"/>
          </p:cNvSpPr>
          <p:nvPr>
            <p:ph idx="1"/>
          </p:nvPr>
        </p:nvSpPr>
        <p:spPr>
          <a:xfrm>
            <a:off x="505326" y="1825625"/>
            <a:ext cx="4223085" cy="4351338"/>
          </a:xfrm>
        </p:spPr>
        <p:txBody>
          <a:bodyPr>
            <a:normAutofit/>
          </a:bodyPr>
          <a:lstStyle/>
          <a:p>
            <a:r>
              <a:rPr lang="en-US" dirty="0">
                <a:latin typeface="+mj-lt"/>
              </a:rPr>
              <a:t>Evidence is limited on the roles of gender affirmative hormone treatment (GAHT) services in HIV programming for transgender women (TGW)</a:t>
            </a:r>
          </a:p>
          <a:p>
            <a:endParaRPr lang="en-US" dirty="0"/>
          </a:p>
          <a:p>
            <a:endParaRPr lang="en-US" dirty="0"/>
          </a:p>
        </p:txBody>
      </p:sp>
      <p:pic>
        <p:nvPicPr>
          <p:cNvPr id="8" name="Picture 7">
            <a:extLst>
              <a:ext uri="{FF2B5EF4-FFF2-40B4-BE49-F238E27FC236}">
                <a16:creationId xmlns:a16="http://schemas.microsoft.com/office/drawing/2014/main" id="{2225B6F1-C3C3-44C8-A15A-4057CEC9EE9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63" t="262" r="790" b="7020"/>
          <a:stretch/>
        </p:blipFill>
        <p:spPr>
          <a:xfrm>
            <a:off x="5491810" y="1268122"/>
            <a:ext cx="6700189" cy="4713593"/>
          </a:xfrm>
          <a:prstGeom prst="rect">
            <a:avLst/>
          </a:prstGeom>
        </p:spPr>
      </p:pic>
    </p:spTree>
    <p:extLst>
      <p:ext uri="{BB962C8B-B14F-4D97-AF65-F5344CB8AC3E}">
        <p14:creationId xmlns:p14="http://schemas.microsoft.com/office/powerpoint/2010/main" val="162338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0285-B308-4B68-A35A-2F3B76F74F3F}"/>
              </a:ext>
            </a:extLst>
          </p:cNvPr>
          <p:cNvSpPr>
            <a:spLocks noGrp="1"/>
          </p:cNvSpPr>
          <p:nvPr>
            <p:ph type="title"/>
          </p:nvPr>
        </p:nvSpPr>
        <p:spPr>
          <a:xfrm>
            <a:off x="838200" y="236936"/>
            <a:ext cx="10515600" cy="915028"/>
          </a:xfrm>
        </p:spPr>
        <p:txBody>
          <a:bodyPr>
            <a:noAutofit/>
          </a:bodyPr>
          <a:lstStyle/>
          <a:p>
            <a:pPr algn="ctr"/>
            <a:r>
              <a:rPr lang="en-US" sz="3200" dirty="0"/>
              <a:t>Transgender Women in Thailand:</a:t>
            </a:r>
            <a:br>
              <a:rPr lang="en-US" sz="3200" dirty="0"/>
            </a:br>
            <a:r>
              <a:rPr lang="en-US" sz="3200" dirty="0"/>
              <a:t>Population Size Estimation and HIV</a:t>
            </a:r>
          </a:p>
        </p:txBody>
      </p:sp>
      <p:pic>
        <p:nvPicPr>
          <p:cNvPr id="6" name="Content Placeholder 4">
            <a:extLst>
              <a:ext uri="{FF2B5EF4-FFF2-40B4-BE49-F238E27FC236}">
                <a16:creationId xmlns:a16="http://schemas.microsoft.com/office/drawing/2014/main" id="{033CCEAF-FBB2-476F-8155-E965D7A70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578" y="1253350"/>
            <a:ext cx="7426844" cy="4981236"/>
          </a:xfrm>
          <a:prstGeom prst="rect">
            <a:avLst/>
          </a:prstGeom>
        </p:spPr>
      </p:pic>
    </p:spTree>
    <p:extLst>
      <p:ext uri="{BB962C8B-B14F-4D97-AF65-F5344CB8AC3E}">
        <p14:creationId xmlns:p14="http://schemas.microsoft.com/office/powerpoint/2010/main" val="312813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4A3F-B7D8-41D2-B2EB-13E4411982FC}"/>
              </a:ext>
            </a:extLst>
          </p:cNvPr>
          <p:cNvSpPr>
            <a:spLocks noGrp="1"/>
          </p:cNvSpPr>
          <p:nvPr>
            <p:ph type="title"/>
          </p:nvPr>
        </p:nvSpPr>
        <p:spPr/>
        <p:txBody>
          <a:bodyPr>
            <a:normAutofit/>
          </a:bodyPr>
          <a:lstStyle/>
          <a:p>
            <a:pPr algn="ctr"/>
            <a:r>
              <a:rPr lang="en-US" sz="3600" dirty="0"/>
              <a:t>Stigma and Discrimination in Healthcare Settings</a:t>
            </a:r>
          </a:p>
        </p:txBody>
      </p:sp>
      <p:sp>
        <p:nvSpPr>
          <p:cNvPr id="6" name="TextBox 5">
            <a:extLst>
              <a:ext uri="{FF2B5EF4-FFF2-40B4-BE49-F238E27FC236}">
                <a16:creationId xmlns:a16="http://schemas.microsoft.com/office/drawing/2014/main" id="{50E82154-EEF9-43B1-BFE7-B36D6F16F7B3}"/>
              </a:ext>
            </a:extLst>
          </p:cNvPr>
          <p:cNvSpPr txBox="1"/>
          <p:nvPr/>
        </p:nvSpPr>
        <p:spPr>
          <a:xfrm>
            <a:off x="1849556" y="4714080"/>
            <a:ext cx="8505224" cy="1600438"/>
          </a:xfrm>
          <a:prstGeom prst="rect">
            <a:avLst/>
          </a:prstGeom>
          <a:noFill/>
        </p:spPr>
        <p:txBody>
          <a:bodyPr wrap="square" rtlCol="0">
            <a:spAutoFit/>
          </a:bodyPr>
          <a:lstStyle/>
          <a:p>
            <a:r>
              <a:rPr lang="en-US" sz="1400" dirty="0">
                <a:solidFill>
                  <a:schemeClr val="tx1">
                    <a:lumMod val="50000"/>
                    <a:lumOff val="50000"/>
                  </a:schemeClr>
                </a:solidFill>
              </a:rPr>
              <a:t>Source: </a:t>
            </a:r>
          </a:p>
          <a:p>
            <a:r>
              <a:rPr lang="en-US" sz="1400" dirty="0">
                <a:solidFill>
                  <a:schemeClr val="tx1">
                    <a:lumMod val="50000"/>
                    <a:lumOff val="50000"/>
                  </a:schemeClr>
                </a:solidFill>
              </a:rPr>
              <a:t>*Thai Transgender Alliance and Transgender Europe, 2015</a:t>
            </a:r>
          </a:p>
          <a:p>
            <a:r>
              <a:rPr lang="en-US" sz="1400" dirty="0">
                <a:solidFill>
                  <a:schemeClr val="tx1">
                    <a:lumMod val="50000"/>
                    <a:lumOff val="50000"/>
                  </a:schemeClr>
                </a:solidFill>
              </a:rPr>
              <a:t>** Report of a pilot: Developing Tools and Methods to Measure HIV-related Stigma and Discrimination in Health Care Settings in Thailand and;</a:t>
            </a:r>
          </a:p>
          <a:p>
            <a:r>
              <a:rPr lang="en-US" sz="1400" dirty="0">
                <a:solidFill>
                  <a:schemeClr val="tx1">
                    <a:lumMod val="50000"/>
                    <a:lumOff val="50000"/>
                  </a:schemeClr>
                </a:solidFill>
              </a:rPr>
              <a:t>the HIV Stigma and Discrimination Survey Guidelines and Procedures Manual, International Health Policy Program, National AIDS Management Center (NAMC) Thailand, Ministry of Public Health (November 2014).</a:t>
            </a:r>
          </a:p>
          <a:p>
            <a:endParaRPr lang="en-US" sz="1400" dirty="0">
              <a:solidFill>
                <a:schemeClr val="tx1">
                  <a:lumMod val="50000"/>
                  <a:lumOff val="50000"/>
                </a:schemeClr>
              </a:solidFill>
            </a:endParaRPr>
          </a:p>
        </p:txBody>
      </p:sp>
      <p:pic>
        <p:nvPicPr>
          <p:cNvPr id="16" name="Content Placeholder 4">
            <a:extLst>
              <a:ext uri="{FF2B5EF4-FFF2-40B4-BE49-F238E27FC236}">
                <a16:creationId xmlns:a16="http://schemas.microsoft.com/office/drawing/2014/main" id="{6665D155-C470-4CCE-8512-07D5DAEE57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4195" y="1438126"/>
            <a:ext cx="9338002" cy="3292244"/>
          </a:xfrm>
        </p:spPr>
      </p:pic>
      <p:sp>
        <p:nvSpPr>
          <p:cNvPr id="17" name="TextBox 16">
            <a:extLst>
              <a:ext uri="{FF2B5EF4-FFF2-40B4-BE49-F238E27FC236}">
                <a16:creationId xmlns:a16="http://schemas.microsoft.com/office/drawing/2014/main" id="{8CCF2895-89CE-40A2-8FAD-DE99FC6BBE9D}"/>
              </a:ext>
            </a:extLst>
          </p:cNvPr>
          <p:cNvSpPr txBox="1"/>
          <p:nvPr/>
        </p:nvSpPr>
        <p:spPr>
          <a:xfrm>
            <a:off x="3721240" y="4267774"/>
            <a:ext cx="287258" cy="338554"/>
          </a:xfrm>
          <a:prstGeom prst="rect">
            <a:avLst/>
          </a:prstGeom>
          <a:noFill/>
        </p:spPr>
        <p:txBody>
          <a:bodyPr wrap="none" rtlCol="0">
            <a:spAutoFit/>
          </a:bodyPr>
          <a:lstStyle/>
          <a:p>
            <a:r>
              <a:rPr lang="en-US" sz="1600" b="1" dirty="0"/>
              <a:t>*</a:t>
            </a:r>
            <a:endParaRPr lang="en-US" sz="1100" b="1" dirty="0"/>
          </a:p>
        </p:txBody>
      </p:sp>
      <p:sp>
        <p:nvSpPr>
          <p:cNvPr id="18" name="TextBox 17">
            <a:extLst>
              <a:ext uri="{FF2B5EF4-FFF2-40B4-BE49-F238E27FC236}">
                <a16:creationId xmlns:a16="http://schemas.microsoft.com/office/drawing/2014/main" id="{64ABA120-4E2D-4978-9BA2-9FB79722B4D7}"/>
              </a:ext>
            </a:extLst>
          </p:cNvPr>
          <p:cNvSpPr txBox="1"/>
          <p:nvPr/>
        </p:nvSpPr>
        <p:spPr>
          <a:xfrm>
            <a:off x="7028822" y="3429000"/>
            <a:ext cx="389850" cy="338554"/>
          </a:xfrm>
          <a:prstGeom prst="rect">
            <a:avLst/>
          </a:prstGeom>
          <a:noFill/>
        </p:spPr>
        <p:txBody>
          <a:bodyPr wrap="none" rtlCol="0">
            <a:spAutoFit/>
          </a:bodyPr>
          <a:lstStyle/>
          <a:p>
            <a:r>
              <a:rPr lang="en-US" sz="1600" b="1" dirty="0"/>
              <a:t>**</a:t>
            </a:r>
            <a:endParaRPr lang="en-US" sz="1100" b="1" dirty="0"/>
          </a:p>
        </p:txBody>
      </p:sp>
      <p:sp>
        <p:nvSpPr>
          <p:cNvPr id="19" name="TextBox 18">
            <a:extLst>
              <a:ext uri="{FF2B5EF4-FFF2-40B4-BE49-F238E27FC236}">
                <a16:creationId xmlns:a16="http://schemas.microsoft.com/office/drawing/2014/main" id="{CBCF6B7C-2930-406F-A936-677EADB15378}"/>
              </a:ext>
            </a:extLst>
          </p:cNvPr>
          <p:cNvSpPr txBox="1"/>
          <p:nvPr/>
        </p:nvSpPr>
        <p:spPr>
          <a:xfrm>
            <a:off x="9855646" y="4006164"/>
            <a:ext cx="389850" cy="338554"/>
          </a:xfrm>
          <a:prstGeom prst="rect">
            <a:avLst/>
          </a:prstGeom>
          <a:noFill/>
        </p:spPr>
        <p:txBody>
          <a:bodyPr wrap="none" rtlCol="0">
            <a:spAutoFit/>
          </a:bodyPr>
          <a:lstStyle/>
          <a:p>
            <a:r>
              <a:rPr lang="en-US" sz="1600" b="1" dirty="0"/>
              <a:t>**</a:t>
            </a:r>
            <a:endParaRPr lang="en-US" sz="1100" b="1" dirty="0"/>
          </a:p>
        </p:txBody>
      </p:sp>
    </p:spTree>
    <p:extLst>
      <p:ext uri="{BB962C8B-B14F-4D97-AF65-F5344CB8AC3E}">
        <p14:creationId xmlns:p14="http://schemas.microsoft.com/office/powerpoint/2010/main" val="192572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3D36-3FB0-4609-8AD8-B694202D51E0}"/>
              </a:ext>
            </a:extLst>
          </p:cNvPr>
          <p:cNvSpPr>
            <a:spLocks noGrp="1"/>
          </p:cNvSpPr>
          <p:nvPr>
            <p:ph type="title"/>
          </p:nvPr>
        </p:nvSpPr>
        <p:spPr/>
        <p:txBody>
          <a:bodyPr>
            <a:normAutofit/>
          </a:bodyPr>
          <a:lstStyle/>
          <a:p>
            <a:pPr algn="ctr"/>
            <a:r>
              <a:rPr lang="en-US" sz="3600" dirty="0"/>
              <a:t>The 1</a:t>
            </a:r>
            <a:r>
              <a:rPr lang="en-US" sz="3600" baseline="30000" dirty="0"/>
              <a:t>st</a:t>
            </a:r>
            <a:r>
              <a:rPr lang="en-US" sz="3600" dirty="0"/>
              <a:t> National Trans Community Consultation</a:t>
            </a:r>
          </a:p>
        </p:txBody>
      </p:sp>
      <p:pic>
        <p:nvPicPr>
          <p:cNvPr id="4" name="Content Placeholder 5" descr="DSCF7063.JPG">
            <a:extLst>
              <a:ext uri="{FF2B5EF4-FFF2-40B4-BE49-F238E27FC236}">
                <a16:creationId xmlns:a16="http://schemas.microsoft.com/office/drawing/2014/main" id="{A44AFF81-73EB-45CA-BB9C-9E5F68C610B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049" t="7599" r="123" b="34595"/>
          <a:stretch/>
        </p:blipFill>
        <p:spPr>
          <a:xfrm>
            <a:off x="977524" y="1412178"/>
            <a:ext cx="10236951" cy="4724747"/>
          </a:xfrm>
          <a:prstGeom prst="rect">
            <a:avLst/>
          </a:prstGeom>
        </p:spPr>
      </p:pic>
      <p:sp>
        <p:nvSpPr>
          <p:cNvPr id="15" name="TextBox 14">
            <a:extLst>
              <a:ext uri="{FF2B5EF4-FFF2-40B4-BE49-F238E27FC236}">
                <a16:creationId xmlns:a16="http://schemas.microsoft.com/office/drawing/2014/main" id="{B1EA43D4-B1D2-4E34-88E3-EFF16D063FF2}"/>
              </a:ext>
            </a:extLst>
          </p:cNvPr>
          <p:cNvSpPr txBox="1"/>
          <p:nvPr/>
        </p:nvSpPr>
        <p:spPr>
          <a:xfrm>
            <a:off x="977524" y="4830269"/>
            <a:ext cx="7672908" cy="1231106"/>
          </a:xfrm>
          <a:prstGeom prst="rect">
            <a:avLst/>
          </a:prstGeom>
          <a:solidFill>
            <a:srgbClr val="3C546F">
              <a:alpha val="58039"/>
            </a:srgbClr>
          </a:solidFill>
        </p:spPr>
        <p:txBody>
          <a:bodyPr wrap="square" lIns="457200" rtlCol="0">
            <a:spAutoFit/>
          </a:bodyPr>
          <a:lstStyle/>
          <a:p>
            <a:r>
              <a:rPr lang="en-US" sz="2800" b="1" dirty="0">
                <a:solidFill>
                  <a:schemeClr val="bg1"/>
                </a:solidFill>
                <a:latin typeface="+mj-lt"/>
              </a:rPr>
              <a:t>The 1</a:t>
            </a:r>
            <a:r>
              <a:rPr lang="en-US" sz="2800" b="1" baseline="30000" dirty="0">
                <a:solidFill>
                  <a:schemeClr val="bg1"/>
                </a:solidFill>
                <a:latin typeface="+mj-lt"/>
              </a:rPr>
              <a:t>st</a:t>
            </a:r>
            <a:r>
              <a:rPr lang="en-US" sz="2800" b="1" dirty="0">
                <a:solidFill>
                  <a:schemeClr val="bg1"/>
                </a:solidFill>
                <a:latin typeface="+mj-lt"/>
              </a:rPr>
              <a:t> Transgender Community Consultation</a:t>
            </a:r>
          </a:p>
          <a:p>
            <a:r>
              <a:rPr lang="en-US" b="1" dirty="0">
                <a:solidFill>
                  <a:schemeClr val="bg1"/>
                </a:solidFill>
                <a:latin typeface="+mj-lt"/>
              </a:rPr>
              <a:t>September 17, 2015 </a:t>
            </a:r>
          </a:p>
        </p:txBody>
      </p:sp>
    </p:spTree>
    <p:extLst>
      <p:ext uri="{BB962C8B-B14F-4D97-AF65-F5344CB8AC3E}">
        <p14:creationId xmlns:p14="http://schemas.microsoft.com/office/powerpoint/2010/main" val="100061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120"/>
            <a:ext cx="10515600" cy="915028"/>
          </a:xfrm>
        </p:spPr>
        <p:txBody>
          <a:bodyPr>
            <a:normAutofit/>
          </a:bodyPr>
          <a:lstStyle/>
          <a:p>
            <a:pPr algn="ctr"/>
            <a:r>
              <a:rPr lang="en-US" sz="3600" dirty="0"/>
              <a:t>Tangerine Community Health Center</a:t>
            </a:r>
          </a:p>
        </p:txBody>
      </p:sp>
      <p:sp>
        <p:nvSpPr>
          <p:cNvPr id="3" name="Content Placeholder 2"/>
          <p:cNvSpPr>
            <a:spLocks noGrp="1"/>
          </p:cNvSpPr>
          <p:nvPr>
            <p:ph idx="1"/>
          </p:nvPr>
        </p:nvSpPr>
        <p:spPr>
          <a:xfrm>
            <a:off x="7281799" y="1353471"/>
            <a:ext cx="4579764" cy="4925384"/>
          </a:xfrm>
        </p:spPr>
        <p:txBody>
          <a:bodyPr>
            <a:normAutofit/>
          </a:bodyPr>
          <a:lstStyle/>
          <a:p>
            <a:r>
              <a:rPr lang="en-US" sz="2400" dirty="0">
                <a:latin typeface="+mj-lt"/>
              </a:rPr>
              <a:t>The first trans comprehensive sexual health and well-being clinic in Asia</a:t>
            </a:r>
          </a:p>
          <a:p>
            <a:r>
              <a:rPr lang="en-US" sz="2400" dirty="0">
                <a:latin typeface="+mj-lt"/>
              </a:rPr>
              <a:t>Founded from a robust trans community consultation with healthcare providers</a:t>
            </a:r>
          </a:p>
          <a:p>
            <a:r>
              <a:rPr lang="en-US" sz="2400" dirty="0">
                <a:latin typeface="+mj-lt"/>
              </a:rPr>
              <a:t>Led by 4 trained transgender staff,  2 gender-sensitive nurse and physician</a:t>
            </a:r>
          </a:p>
          <a:p>
            <a:r>
              <a:rPr lang="en-US" sz="2400" dirty="0">
                <a:latin typeface="+mj-lt"/>
              </a:rPr>
              <a:t>Integrated in the public health settings at the Thai Red Cross Anonymous Clinic</a:t>
            </a:r>
          </a:p>
        </p:txBody>
      </p:sp>
      <p:pic>
        <p:nvPicPr>
          <p:cNvPr id="5" name="Picture 4">
            <a:extLst>
              <a:ext uri="{FF2B5EF4-FFF2-40B4-BE49-F238E27FC236}">
                <a16:creationId xmlns:a16="http://schemas.microsoft.com/office/drawing/2014/main" id="{CC0AE8E0-560C-409F-9077-341A5611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 y="1354073"/>
            <a:ext cx="7282888" cy="4778695"/>
          </a:xfrm>
          <a:prstGeom prst="rect">
            <a:avLst/>
          </a:prstGeom>
        </p:spPr>
      </p:pic>
      <p:pic>
        <p:nvPicPr>
          <p:cNvPr id="9" name="Picture 8">
            <a:extLst>
              <a:ext uri="{FF2B5EF4-FFF2-40B4-BE49-F238E27FC236}">
                <a16:creationId xmlns:a16="http://schemas.microsoft.com/office/drawing/2014/main" id="{1F84EF6D-E49D-4E6D-90DD-3574D509C2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769" y="1353471"/>
            <a:ext cx="2488909" cy="2488909"/>
          </a:xfrm>
          <a:prstGeom prst="rect">
            <a:avLst/>
          </a:prstGeom>
        </p:spPr>
      </p:pic>
      <p:pic>
        <p:nvPicPr>
          <p:cNvPr id="7" name="Picture 6">
            <a:extLst>
              <a:ext uri="{FF2B5EF4-FFF2-40B4-BE49-F238E27FC236}">
                <a16:creationId xmlns:a16="http://schemas.microsoft.com/office/drawing/2014/main" id="{35243C4B-414A-4053-A16A-483CBC1452B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30" y="3643858"/>
            <a:ext cx="2488909" cy="2488909"/>
          </a:xfrm>
          <a:prstGeom prst="rect">
            <a:avLst/>
          </a:prstGeom>
        </p:spPr>
      </p:pic>
    </p:spTree>
    <p:extLst>
      <p:ext uri="{BB962C8B-B14F-4D97-AF65-F5344CB8AC3E}">
        <p14:creationId xmlns:p14="http://schemas.microsoft.com/office/powerpoint/2010/main" val="116490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6CA9-2410-44B7-B193-DBE21891B91D}"/>
              </a:ext>
            </a:extLst>
          </p:cNvPr>
          <p:cNvSpPr>
            <a:spLocks noGrp="1"/>
          </p:cNvSpPr>
          <p:nvPr>
            <p:ph type="title"/>
          </p:nvPr>
        </p:nvSpPr>
        <p:spPr/>
        <p:txBody>
          <a:bodyPr/>
          <a:lstStyle/>
          <a:p>
            <a:pPr algn="ctr"/>
            <a:r>
              <a:rPr lang="en-US" dirty="0"/>
              <a:t>Online Outreach Strategies</a:t>
            </a:r>
          </a:p>
        </p:txBody>
      </p:sp>
      <p:pic>
        <p:nvPicPr>
          <p:cNvPr id="4" name="Content Placeholder 6">
            <a:extLst>
              <a:ext uri="{FF2B5EF4-FFF2-40B4-BE49-F238E27FC236}">
                <a16:creationId xmlns:a16="http://schemas.microsoft.com/office/drawing/2014/main" id="{BD03B48E-4C8B-4616-B7C1-A1E81C8B0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92" y="1235532"/>
            <a:ext cx="12197680" cy="4802836"/>
          </a:xfrm>
        </p:spPr>
      </p:pic>
    </p:spTree>
    <p:extLst>
      <p:ext uri="{BB962C8B-B14F-4D97-AF65-F5344CB8AC3E}">
        <p14:creationId xmlns:p14="http://schemas.microsoft.com/office/powerpoint/2010/main" val="89465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2757-5070-4B8F-A033-5C72B288B582}"/>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32625A9C-AC22-417A-AEBA-AE53E8335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6094371" cy="3168827"/>
          </a:xfrm>
          <a:prstGeom prst="rect">
            <a:avLst/>
          </a:prstGeom>
        </p:spPr>
      </p:pic>
      <p:pic>
        <p:nvPicPr>
          <p:cNvPr id="7" name="Picture 6">
            <a:extLst>
              <a:ext uri="{FF2B5EF4-FFF2-40B4-BE49-F238E27FC236}">
                <a16:creationId xmlns:a16="http://schemas.microsoft.com/office/drawing/2014/main" id="{438F2F4F-2F33-4DFC-8A0A-AFF6F2046E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3088" y="2896589"/>
            <a:ext cx="3175152" cy="3175152"/>
          </a:xfrm>
          <a:prstGeom prst="rect">
            <a:avLst/>
          </a:prstGeom>
        </p:spPr>
      </p:pic>
      <p:pic>
        <p:nvPicPr>
          <p:cNvPr id="10" name="Picture 9">
            <a:extLst>
              <a:ext uri="{FF2B5EF4-FFF2-40B4-BE49-F238E27FC236}">
                <a16:creationId xmlns:a16="http://schemas.microsoft.com/office/drawing/2014/main" id="{8653A9DA-492E-4A8E-AB77-4FDA7D177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367" y="0"/>
            <a:ext cx="6080873" cy="3162054"/>
          </a:xfrm>
          <a:prstGeom prst="rect">
            <a:avLst/>
          </a:prstGeom>
        </p:spPr>
      </p:pic>
      <p:pic>
        <p:nvPicPr>
          <p:cNvPr id="14" name="Picture 13">
            <a:extLst>
              <a:ext uri="{FF2B5EF4-FFF2-40B4-BE49-F238E27FC236}">
                <a16:creationId xmlns:a16="http://schemas.microsoft.com/office/drawing/2014/main" id="{E2BA1626-4415-49D3-99BE-857040BA42A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85652" y="3168827"/>
            <a:ext cx="2910348" cy="2910348"/>
          </a:xfrm>
          <a:prstGeom prst="rect">
            <a:avLst/>
          </a:prstGeom>
        </p:spPr>
      </p:pic>
      <p:pic>
        <p:nvPicPr>
          <p:cNvPr id="16" name="Picture 15">
            <a:extLst>
              <a:ext uri="{FF2B5EF4-FFF2-40B4-BE49-F238E27FC236}">
                <a16:creationId xmlns:a16="http://schemas.microsoft.com/office/drawing/2014/main" id="{7900AB0A-307E-40A4-BB68-6459AB81C2C3}"/>
              </a:ext>
            </a:extLst>
          </p:cNvPr>
          <p:cNvPicPr>
            <a:picLocks noChangeAspect="1"/>
          </p:cNvPicPr>
          <p:nvPr/>
        </p:nvPicPr>
        <p:blipFill rotWithShape="1">
          <a:blip r:embed="rId6">
            <a:extLst>
              <a:ext uri="{28A0092B-C50C-407E-A947-70E740481C1C}">
                <a14:useLocalDpi xmlns:a14="http://schemas.microsoft.com/office/drawing/2010/main" val="0"/>
              </a:ext>
            </a:extLst>
          </a:blip>
          <a:srcRect b="8495"/>
          <a:stretch/>
        </p:blipFill>
        <p:spPr>
          <a:xfrm>
            <a:off x="-2998" y="3168827"/>
            <a:ext cx="3188650" cy="2917782"/>
          </a:xfrm>
          <a:prstGeom prst="rect">
            <a:avLst/>
          </a:prstGeom>
        </p:spPr>
      </p:pic>
      <p:pic>
        <p:nvPicPr>
          <p:cNvPr id="18" name="Picture 17">
            <a:extLst>
              <a:ext uri="{FF2B5EF4-FFF2-40B4-BE49-F238E27FC236}">
                <a16:creationId xmlns:a16="http://schemas.microsoft.com/office/drawing/2014/main" id="{1D94B4B3-2498-482F-A714-917E0B9AD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370" y="3161393"/>
            <a:ext cx="2910348" cy="2910348"/>
          </a:xfrm>
          <a:prstGeom prst="rect">
            <a:avLst/>
          </a:prstGeom>
        </p:spPr>
      </p:pic>
    </p:spTree>
    <p:extLst>
      <p:ext uri="{BB962C8B-B14F-4D97-AF65-F5344CB8AC3E}">
        <p14:creationId xmlns:p14="http://schemas.microsoft.com/office/powerpoint/2010/main" val="38653115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carc">
      <a:majorFont>
        <a:latin typeface="Gill Sans M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14235</TotalTime>
  <Words>644</Words>
  <Application>Microsoft Office PowerPoint</Application>
  <PresentationFormat>Widescreen</PresentationFormat>
  <Paragraphs>78</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Cordia New</vt:lpstr>
      <vt:lpstr>Gill Sans MT</vt:lpstr>
      <vt:lpstr>Times New Roman</vt:lpstr>
      <vt:lpstr>Wingdings</vt:lpstr>
      <vt:lpstr>1_Office Theme</vt:lpstr>
      <vt:lpstr>Integrated Gender Affirmative Hormone Treatment Services Improve Access to and Retention in HIV Testing, Syphilis Testing, and PrEP Service Uptake Among Transgender Women in Thailand</vt:lpstr>
      <vt:lpstr>Outlines</vt:lpstr>
      <vt:lpstr>Background</vt:lpstr>
      <vt:lpstr>Transgender Women in Thailand: Population Size Estimation and HIV</vt:lpstr>
      <vt:lpstr>Stigma and Discrimination in Healthcare Settings</vt:lpstr>
      <vt:lpstr>The 1st National Trans Community Consultation</vt:lpstr>
      <vt:lpstr>Tangerine Community Health Center</vt:lpstr>
      <vt:lpstr>Online Outreach Strategies</vt:lpstr>
      <vt:lpstr>PowerPoint Presentation</vt:lpstr>
      <vt:lpstr>Outreach Performance</vt:lpstr>
      <vt:lpstr>Objective</vt:lpstr>
      <vt:lpstr>Methods</vt:lpstr>
      <vt:lpstr>Progress to Date (as of May, 2018)</vt:lpstr>
      <vt:lpstr>Results</vt:lpstr>
      <vt:lpstr>The Double-sided HIV Cascade Performance </vt:lpstr>
      <vt:lpstr>Results: Gender Affirming Hormone Treatment (GAHT)  Increasing HIV Testing, Syphilis Testing and PrEP Uptake</vt:lpstr>
      <vt:lpstr>Tangerine Story: Survivor from sexual abuse</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justkung</dc:creator>
  <cp:lastModifiedBy>Rena J.</cp:lastModifiedBy>
  <cp:revision>504</cp:revision>
  <cp:lastPrinted>2018-07-05T06:59:20Z</cp:lastPrinted>
  <dcterms:created xsi:type="dcterms:W3CDTF">2017-08-03T03:36:31Z</dcterms:created>
  <dcterms:modified xsi:type="dcterms:W3CDTF">2018-07-25T07:15:57Z</dcterms:modified>
</cp:coreProperties>
</file>